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9" r:id="rId3"/>
    <p:sldId id="260" r:id="rId4"/>
    <p:sldId id="261" r:id="rId5"/>
    <p:sldId id="258" r:id="rId6"/>
    <p:sldId id="262" r:id="rId7"/>
    <p:sldId id="263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54" autoAdjust="0"/>
  </p:normalViewPr>
  <p:slideViewPr>
    <p:cSldViewPr>
      <p:cViewPr>
        <p:scale>
          <a:sx n="75" d="100"/>
          <a:sy n="75" d="100"/>
        </p:scale>
        <p:origin x="-1236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207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image" Target="../media/image15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12" Type="http://schemas.openxmlformats.org/officeDocument/2006/relationships/image" Target="../media/image14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5" Type="http://schemas.openxmlformats.org/officeDocument/2006/relationships/image" Target="../media/image1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Relationship Id="rId14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1CD1B0-1EB2-4FD3-B306-BA048CF1315B}" type="datetimeFigureOut">
              <a:rPr lang="ko-KR" altLang="en-US" smtClean="0"/>
              <a:pPr/>
              <a:t>2011-10-12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047370-F7A2-4673-BA7D-3F0ABF7F102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dirty="0" smtClean="0"/>
              <a:t>마스터 부제목 스타일 편집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D156-7EA5-4DD1-BBC6-709F780DF56C}" type="datetimeFigureOut">
              <a:rPr lang="ko-KR" altLang="en-US" smtClean="0"/>
              <a:pPr/>
              <a:t>2011-10-12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42B39-CCFB-4E23-8031-B9C2B2A46A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D156-7EA5-4DD1-BBC6-709F780DF56C}" type="datetimeFigureOut">
              <a:rPr lang="ko-KR" altLang="en-US" smtClean="0"/>
              <a:pPr/>
              <a:t>2011-10-12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42B39-CCFB-4E23-8031-B9C2B2A46A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D156-7EA5-4DD1-BBC6-709F780DF56C}" type="datetimeFigureOut">
              <a:rPr lang="ko-KR" altLang="en-US" smtClean="0"/>
              <a:pPr/>
              <a:t>2011-10-12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42B39-CCFB-4E23-8031-B9C2B2A46A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D156-7EA5-4DD1-BBC6-709F780DF56C}" type="datetimeFigureOut">
              <a:rPr lang="ko-KR" altLang="en-US" smtClean="0"/>
              <a:pPr/>
              <a:t>2011-10-12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42B39-CCFB-4E23-8031-B9C2B2A46A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D156-7EA5-4DD1-BBC6-709F780DF56C}" type="datetimeFigureOut">
              <a:rPr lang="ko-KR" altLang="en-US" smtClean="0"/>
              <a:pPr/>
              <a:t>2011-10-12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42B39-CCFB-4E23-8031-B9C2B2A46A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D156-7EA5-4DD1-BBC6-709F780DF56C}" type="datetimeFigureOut">
              <a:rPr lang="ko-KR" altLang="en-US" smtClean="0"/>
              <a:pPr/>
              <a:t>2011-10-12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42B39-CCFB-4E23-8031-B9C2B2A46A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D156-7EA5-4DD1-BBC6-709F780DF56C}" type="datetimeFigureOut">
              <a:rPr lang="ko-KR" altLang="en-US" smtClean="0"/>
              <a:pPr/>
              <a:t>2011-10-12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42B39-CCFB-4E23-8031-B9C2B2A46A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D156-7EA5-4DD1-BBC6-709F780DF56C}" type="datetimeFigureOut">
              <a:rPr lang="ko-KR" altLang="en-US" smtClean="0"/>
              <a:pPr/>
              <a:t>2011-10-12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42B39-CCFB-4E23-8031-B9C2B2A46A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D156-7EA5-4DD1-BBC6-709F780DF56C}" type="datetimeFigureOut">
              <a:rPr lang="ko-KR" altLang="en-US" smtClean="0"/>
              <a:pPr/>
              <a:t>2011-10-12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42B39-CCFB-4E23-8031-B9C2B2A46A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D156-7EA5-4DD1-BBC6-709F780DF56C}" type="datetimeFigureOut">
              <a:rPr lang="ko-KR" altLang="en-US" smtClean="0"/>
              <a:pPr/>
              <a:t>2011-10-12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42B39-CCFB-4E23-8031-B9C2B2A46A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D156-7EA5-4DD1-BBC6-709F780DF56C}" type="datetimeFigureOut">
              <a:rPr lang="ko-KR" altLang="en-US" smtClean="0"/>
              <a:pPr/>
              <a:t>2011-10-12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42B39-CCFB-4E23-8031-B9C2B2A46A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28596" y="63579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BD156-7EA5-4DD1-BBC6-709F780DF56C}" type="datetimeFigureOut">
              <a:rPr lang="ko-KR" altLang="en-US" smtClean="0"/>
              <a:pPr/>
              <a:t>2011-10-12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42B39-CCFB-4E23-8031-B9C2B2A46AA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21" name="직사각형 20"/>
          <p:cNvSpPr/>
          <p:nvPr userDrawn="1"/>
        </p:nvSpPr>
        <p:spPr>
          <a:xfrm>
            <a:off x="8643966" y="836712"/>
            <a:ext cx="188596" cy="188596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직사각형 21"/>
          <p:cNvSpPr/>
          <p:nvPr userDrawn="1"/>
        </p:nvSpPr>
        <p:spPr>
          <a:xfrm>
            <a:off x="285720" y="6429396"/>
            <a:ext cx="188596" cy="18859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0" name="직선 연결선 29"/>
          <p:cNvCxnSpPr/>
          <p:nvPr userDrawn="1"/>
        </p:nvCxnSpPr>
        <p:spPr>
          <a:xfrm>
            <a:off x="142844" y="1023720"/>
            <a:ext cx="8640000" cy="1588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30"/>
          <p:cNvCxnSpPr/>
          <p:nvPr userDrawn="1"/>
        </p:nvCxnSpPr>
        <p:spPr>
          <a:xfrm>
            <a:off x="428596" y="6616404"/>
            <a:ext cx="8640000" cy="1588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 userDrawn="1"/>
        </p:nvSpPr>
        <p:spPr>
          <a:xfrm>
            <a:off x="4355976" y="6381328"/>
            <a:ext cx="42879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ko-KR" sz="105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Quantum magnet Laboratory in Chung-</a:t>
            </a:r>
            <a:r>
              <a:rPr lang="en-US" altLang="ko-KR" sz="105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ang</a:t>
            </a:r>
            <a:r>
              <a:rPr lang="en-US" altLang="ko-KR" sz="105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University</a:t>
            </a:r>
            <a:endParaRPr lang="ko-KR" altLang="en-US" sz="105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oleObject" Target="../embeddings/oleObject13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12" Type="http://schemas.openxmlformats.org/officeDocument/2006/relationships/oleObject" Target="../embeddings/oleObject12.bin"/><Relationship Id="rId1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6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5.bin"/><Relationship Id="rId15" Type="http://schemas.openxmlformats.org/officeDocument/2006/relationships/oleObject" Target="../embeddings/oleObject15.bin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9.bin"/><Relationship Id="rId14" Type="http://schemas.openxmlformats.org/officeDocument/2006/relationships/oleObject" Target="../embeddings/oleObject1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5.bin"/><Relationship Id="rId9" Type="http://schemas.openxmlformats.org/officeDocument/2006/relationships/oleObject" Target="../embeddings/oleObject30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928662" y="2143116"/>
            <a:ext cx="7772400" cy="1470025"/>
          </a:xfrm>
        </p:spPr>
        <p:txBody>
          <a:bodyPr>
            <a:normAutofit/>
          </a:bodyPr>
          <a:lstStyle/>
          <a:p>
            <a:pPr algn="r"/>
            <a:r>
              <a:rPr lang="ko-KR" altLang="en-US" sz="3600" b="1" dirty="0" err="1" smtClean="0">
                <a:solidFill>
                  <a:srgbClr val="C00000"/>
                </a:solidFill>
                <a:latin typeface="HY나무B" pitchFamily="18" charset="-127"/>
                <a:ea typeface="HY나무B" pitchFamily="18" charset="-127"/>
              </a:rPr>
              <a:t>솔</a:t>
            </a:r>
            <a:r>
              <a:rPr lang="ko-KR" altLang="en-US" sz="3600" b="1" dirty="0" err="1" smtClean="0">
                <a:latin typeface="HY나무B" pitchFamily="18" charset="-127"/>
                <a:ea typeface="HY나무B" pitchFamily="18" charset="-127"/>
              </a:rPr>
              <a:t>레노이드</a:t>
            </a:r>
            <a:r>
              <a:rPr lang="ko-KR" altLang="en-US" sz="3600" b="1" dirty="0" smtClean="0">
                <a:latin typeface="HY나무B" pitchFamily="18" charset="-127"/>
                <a:ea typeface="HY나무B" pitchFamily="18" charset="-127"/>
              </a:rPr>
              <a:t> 내부의 자기장 측정</a:t>
            </a:r>
            <a:r>
              <a:rPr lang="en-US" altLang="ko-KR" sz="3600" b="1" dirty="0" smtClean="0">
                <a:latin typeface="HY나무B" pitchFamily="18" charset="-127"/>
                <a:ea typeface="HY나무B" pitchFamily="18" charset="-127"/>
              </a:rPr>
              <a:t/>
            </a:r>
            <a:br>
              <a:rPr lang="en-US" altLang="ko-KR" sz="3600" b="1" dirty="0" smtClean="0">
                <a:latin typeface="HY나무B" pitchFamily="18" charset="-127"/>
                <a:ea typeface="HY나무B" pitchFamily="18" charset="-127"/>
              </a:rPr>
            </a:br>
            <a:r>
              <a:rPr lang="ko-KR" altLang="en-US" sz="3600" b="1" dirty="0" smtClean="0">
                <a:solidFill>
                  <a:srgbClr val="FFC000"/>
                </a:solidFill>
                <a:latin typeface="HY나무B" pitchFamily="18" charset="-127"/>
                <a:ea typeface="HY나무B" pitchFamily="18" charset="-127"/>
              </a:rPr>
              <a:t>전</a:t>
            </a:r>
            <a:r>
              <a:rPr lang="ko-KR" altLang="en-US" sz="3600" b="1" dirty="0" smtClean="0">
                <a:latin typeface="HY나무B" pitchFamily="18" charset="-127"/>
                <a:ea typeface="HY나무B" pitchFamily="18" charset="-127"/>
              </a:rPr>
              <a:t>하의 </a:t>
            </a:r>
            <a:r>
              <a:rPr lang="ko-KR" altLang="en-US" sz="3600" b="1" dirty="0" err="1" smtClean="0">
                <a:latin typeface="HY나무B" pitchFamily="18" charset="-127"/>
                <a:ea typeface="HY나무B" pitchFamily="18" charset="-127"/>
              </a:rPr>
              <a:t>비전하</a:t>
            </a:r>
            <a:r>
              <a:rPr lang="ko-KR" altLang="en-US" sz="3600" b="1" dirty="0" smtClean="0">
                <a:latin typeface="HY나무B" pitchFamily="18" charset="-127"/>
                <a:ea typeface="HY나무B" pitchFamily="18" charset="-127"/>
              </a:rPr>
              <a:t> 측정</a:t>
            </a:r>
            <a:endParaRPr lang="ko-KR" altLang="en-US" sz="3600" b="1" dirty="0">
              <a:latin typeface="HY나무B" pitchFamily="18" charset="-127"/>
              <a:ea typeface="HY나무B" pitchFamily="18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23628" y="4714884"/>
            <a:ext cx="1780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rgbClr val="92D050"/>
                </a:solidFill>
                <a:latin typeface="HY나무B" pitchFamily="18" charset="-127"/>
                <a:ea typeface="HY나무B" pitchFamily="18" charset="-127"/>
                <a:cs typeface="Times New Roman" pitchFamily="18" charset="0"/>
              </a:rPr>
              <a:t>조</a:t>
            </a:r>
            <a:r>
              <a:rPr lang="ko-KR" altLang="en-US" sz="2400" b="1" dirty="0" smtClean="0">
                <a:latin typeface="HY나무B" pitchFamily="18" charset="-127"/>
                <a:ea typeface="HY나무B" pitchFamily="18" charset="-127"/>
                <a:cs typeface="Times New Roman" pitchFamily="18" charset="0"/>
              </a:rPr>
              <a:t>교 황재원</a:t>
            </a:r>
            <a:endParaRPr lang="ko-KR" altLang="en-US" sz="2400" b="1" dirty="0">
              <a:latin typeface="HY나무B" pitchFamily="18" charset="-127"/>
              <a:ea typeface="HY나무B" pitchFamily="18" charset="-127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067944" y="1600200"/>
            <a:ext cx="4618856" cy="4525963"/>
          </a:xfrm>
        </p:spPr>
        <p:txBody>
          <a:bodyPr>
            <a:normAutofit/>
          </a:bodyPr>
          <a:lstStyle/>
          <a:p>
            <a:r>
              <a:rPr lang="ko-KR" altLang="en-US" sz="1800" dirty="0" smtClean="0">
                <a:latin typeface="HY강B" pitchFamily="18" charset="-127"/>
                <a:ea typeface="HY강B" pitchFamily="18" charset="-127"/>
              </a:rPr>
              <a:t>일정한 속도로 움직이는 두 전하에 대해 힘을 측정해보면 전기력만 고려했을 경우 서로 척력이 작용하므로 </a:t>
            </a:r>
            <a:r>
              <a:rPr lang="ko-KR" altLang="en-US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Y강B" pitchFamily="18" charset="-127"/>
                <a:ea typeface="HY강B" pitchFamily="18" charset="-127"/>
              </a:rPr>
              <a:t>파란 선</a:t>
            </a:r>
            <a:r>
              <a:rPr lang="ko-KR" altLang="en-US" sz="1800" dirty="0" smtClean="0">
                <a:latin typeface="HY강B" pitchFamily="18" charset="-127"/>
                <a:ea typeface="HY강B" pitchFamily="18" charset="-127"/>
              </a:rPr>
              <a:t>의 경로로 이동해야 한다</a:t>
            </a:r>
            <a:r>
              <a:rPr lang="en-US" altLang="ko-KR" sz="1800" dirty="0" smtClean="0">
                <a:latin typeface="HY강B" pitchFamily="18" charset="-127"/>
                <a:ea typeface="HY강B" pitchFamily="18" charset="-127"/>
              </a:rPr>
              <a:t>.</a:t>
            </a:r>
          </a:p>
          <a:p>
            <a:endParaRPr lang="en-US" altLang="ko-KR" sz="1800" dirty="0" smtClean="0">
              <a:latin typeface="HY강B" pitchFamily="18" charset="-127"/>
              <a:ea typeface="HY강B" pitchFamily="18" charset="-127"/>
            </a:endParaRPr>
          </a:p>
          <a:p>
            <a:r>
              <a:rPr lang="ko-KR" altLang="en-US" sz="1800" dirty="0" smtClean="0">
                <a:latin typeface="HY강B" pitchFamily="18" charset="-127"/>
                <a:ea typeface="HY강B" pitchFamily="18" charset="-127"/>
              </a:rPr>
              <a:t>그러나 실제 경로는 </a:t>
            </a:r>
            <a:r>
              <a:rPr lang="ko-KR" altLang="en-US" sz="1800" dirty="0" smtClean="0">
                <a:solidFill>
                  <a:srgbClr val="C00000"/>
                </a:solidFill>
                <a:latin typeface="HY강B" pitchFamily="18" charset="-127"/>
                <a:ea typeface="HY강B" pitchFamily="18" charset="-127"/>
              </a:rPr>
              <a:t>붉은 선</a:t>
            </a:r>
            <a:r>
              <a:rPr lang="ko-KR" altLang="en-US" sz="1800" dirty="0" smtClean="0">
                <a:latin typeface="HY강B" pitchFamily="18" charset="-127"/>
                <a:ea typeface="HY강B" pitchFamily="18" charset="-127"/>
              </a:rPr>
              <a:t>처럼 나타난다</a:t>
            </a:r>
            <a:r>
              <a:rPr lang="en-US" altLang="ko-KR" sz="1800" dirty="0" smtClean="0"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sz="1800" dirty="0" smtClean="0">
                <a:latin typeface="HY강B" pitchFamily="18" charset="-127"/>
                <a:ea typeface="HY강B" pitchFamily="18" charset="-127"/>
              </a:rPr>
              <a:t>즉 여기에는 새로운 힘이 등장해야 한다는 것을 의미한다</a:t>
            </a:r>
            <a:r>
              <a:rPr lang="en-US" altLang="ko-KR" sz="1800" dirty="0" smtClean="0">
                <a:latin typeface="HY강B" pitchFamily="18" charset="-127"/>
                <a:ea typeface="HY강B" pitchFamily="18" charset="-127"/>
              </a:rPr>
              <a:t>.</a:t>
            </a:r>
          </a:p>
          <a:p>
            <a:endParaRPr lang="en-US" altLang="ko-KR" sz="1800" dirty="0" smtClean="0">
              <a:latin typeface="HY강B" pitchFamily="18" charset="-127"/>
              <a:ea typeface="HY강B" pitchFamily="18" charset="-127"/>
            </a:endParaRPr>
          </a:p>
          <a:p>
            <a:r>
              <a:rPr lang="ko-KR" altLang="en-US" sz="1800" dirty="0" smtClean="0">
                <a:latin typeface="HY강B" pitchFamily="18" charset="-127"/>
                <a:ea typeface="HY강B" pitchFamily="18" charset="-127"/>
              </a:rPr>
              <a:t>이 새로운 힘은 </a:t>
            </a:r>
            <a:r>
              <a:rPr lang="ko-KR" altLang="en-US" sz="1800" dirty="0" smtClean="0">
                <a:solidFill>
                  <a:schemeClr val="accent3">
                    <a:lumMod val="75000"/>
                  </a:schemeClr>
                </a:solidFill>
                <a:latin typeface="HY강B" pitchFamily="18" charset="-127"/>
                <a:ea typeface="HY강B" pitchFamily="18" charset="-127"/>
              </a:rPr>
              <a:t>자기력</a:t>
            </a:r>
            <a:r>
              <a:rPr lang="ko-KR" altLang="en-US" sz="1800" dirty="0" smtClean="0">
                <a:latin typeface="HY강B" pitchFamily="18" charset="-127"/>
                <a:ea typeface="HY강B" pitchFamily="18" charset="-127"/>
              </a:rPr>
              <a:t>으로 나타난다</a:t>
            </a:r>
            <a:r>
              <a:rPr lang="en-US" altLang="ko-KR" sz="1800" dirty="0" smtClean="0"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sz="1800" dirty="0" smtClean="0">
                <a:latin typeface="HY강B" pitchFamily="18" charset="-127"/>
                <a:ea typeface="HY강B" pitchFamily="18" charset="-127"/>
              </a:rPr>
              <a:t>즉 자기력은 일정한 속도로 움직이는 전하 사이에 나타나는 힘이다</a:t>
            </a:r>
            <a:r>
              <a:rPr lang="en-US" altLang="ko-KR" sz="1800" dirty="0" smtClean="0">
                <a:latin typeface="HY강B" pitchFamily="18" charset="-127"/>
                <a:ea typeface="HY강B" pitchFamily="18" charset="-127"/>
              </a:rPr>
              <a:t>.</a:t>
            </a:r>
          </a:p>
        </p:txBody>
      </p:sp>
      <p:sp>
        <p:nvSpPr>
          <p:cNvPr id="4" name="제목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ko-KR" altLang="en-US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나무B" pitchFamily="18" charset="-127"/>
                <a:ea typeface="HY나무B" pitchFamily="18" charset="-127"/>
              </a:rPr>
              <a:t>솔</a:t>
            </a:r>
            <a:r>
              <a:rPr lang="ko-KR" alt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나무B" pitchFamily="18" charset="-127"/>
                <a:ea typeface="HY나무B" pitchFamily="18" charset="-127"/>
              </a:rPr>
              <a:t>레노이드</a:t>
            </a:r>
            <a:r>
              <a:rPr lang="ko-KR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나무B" pitchFamily="18" charset="-127"/>
                <a:ea typeface="HY나무B" pitchFamily="18" charset="-127"/>
              </a:rPr>
              <a:t> 내부의 자기장 측정</a:t>
            </a:r>
            <a:endParaRPr lang="ko-KR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나무B" pitchFamily="18" charset="-127"/>
              <a:ea typeface="HY나무B" pitchFamily="18" charset="-127"/>
            </a:endParaRPr>
          </a:p>
        </p:txBody>
      </p:sp>
      <p:grpSp>
        <p:nvGrpSpPr>
          <p:cNvPr id="16" name="그룹 15"/>
          <p:cNvGrpSpPr/>
          <p:nvPr/>
        </p:nvGrpSpPr>
        <p:grpSpPr>
          <a:xfrm>
            <a:off x="971600" y="3933056"/>
            <a:ext cx="534244" cy="936104"/>
            <a:chOff x="706438" y="2276872"/>
            <a:chExt cx="534244" cy="936104"/>
          </a:xfrm>
        </p:grpSpPr>
        <p:grpSp>
          <p:nvGrpSpPr>
            <p:cNvPr id="10" name="그룹 9"/>
            <p:cNvGrpSpPr/>
            <p:nvPr/>
          </p:nvGrpSpPr>
          <p:grpSpPr>
            <a:xfrm>
              <a:off x="899592" y="2276872"/>
              <a:ext cx="341090" cy="936104"/>
              <a:chOff x="1187624" y="2204864"/>
              <a:chExt cx="341090" cy="936104"/>
            </a:xfrm>
          </p:grpSpPr>
          <p:sp>
            <p:nvSpPr>
              <p:cNvPr id="7" name="타원 6"/>
              <p:cNvSpPr/>
              <p:nvPr/>
            </p:nvSpPr>
            <p:spPr>
              <a:xfrm>
                <a:off x="1187624" y="2799877"/>
                <a:ext cx="341090" cy="341091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400" b="1" dirty="0" smtClean="0">
                    <a:latin typeface="HY강B" pitchFamily="18" charset="-127"/>
                    <a:ea typeface="HY강B" pitchFamily="18" charset="-127"/>
                  </a:rPr>
                  <a:t>+</a:t>
                </a:r>
                <a:endParaRPr lang="ko-KR" altLang="en-US" sz="1400" b="1" dirty="0">
                  <a:latin typeface="HY강B" pitchFamily="18" charset="-127"/>
                  <a:ea typeface="HY강B" pitchFamily="18" charset="-127"/>
                </a:endParaRPr>
              </a:p>
            </p:txBody>
          </p:sp>
          <p:cxnSp>
            <p:nvCxnSpPr>
              <p:cNvPr id="9" name="직선 화살표 연결선 8"/>
              <p:cNvCxnSpPr/>
              <p:nvPr/>
            </p:nvCxnSpPr>
            <p:spPr>
              <a:xfrm flipV="1">
                <a:off x="1358169" y="2204864"/>
                <a:ext cx="0" cy="57606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41986" name="Object 2"/>
            <p:cNvGraphicFramePr>
              <a:graphicFrameLocks noChangeAspect="1"/>
            </p:cNvGraphicFramePr>
            <p:nvPr/>
          </p:nvGraphicFramePr>
          <p:xfrm>
            <a:off x="706438" y="2587625"/>
            <a:ext cx="233362" cy="327025"/>
          </p:xfrm>
          <a:graphic>
            <a:graphicData uri="http://schemas.openxmlformats.org/presentationml/2006/ole">
              <p:oleObj spid="_x0000_s41986" name="수식" r:id="rId3" imgW="126720" imgH="177480" progId="Equation.3">
                <p:embed/>
              </p:oleObj>
            </a:graphicData>
          </a:graphic>
        </p:graphicFrame>
      </p:grpSp>
      <p:grpSp>
        <p:nvGrpSpPr>
          <p:cNvPr id="17" name="그룹 16"/>
          <p:cNvGrpSpPr/>
          <p:nvPr/>
        </p:nvGrpSpPr>
        <p:grpSpPr>
          <a:xfrm>
            <a:off x="2453580" y="3933056"/>
            <a:ext cx="534244" cy="936104"/>
            <a:chOff x="706438" y="2276872"/>
            <a:chExt cx="534244" cy="936104"/>
          </a:xfrm>
        </p:grpSpPr>
        <p:grpSp>
          <p:nvGrpSpPr>
            <p:cNvPr id="18" name="그룹 9"/>
            <p:cNvGrpSpPr/>
            <p:nvPr/>
          </p:nvGrpSpPr>
          <p:grpSpPr>
            <a:xfrm>
              <a:off x="899592" y="2276872"/>
              <a:ext cx="341090" cy="936104"/>
              <a:chOff x="1187624" y="2204864"/>
              <a:chExt cx="341090" cy="936104"/>
            </a:xfrm>
          </p:grpSpPr>
          <p:sp>
            <p:nvSpPr>
              <p:cNvPr id="20" name="타원 19"/>
              <p:cNvSpPr/>
              <p:nvPr/>
            </p:nvSpPr>
            <p:spPr>
              <a:xfrm>
                <a:off x="1187624" y="2799877"/>
                <a:ext cx="341090" cy="341091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400" b="1" dirty="0" smtClean="0">
                    <a:latin typeface="HY강B" pitchFamily="18" charset="-127"/>
                    <a:ea typeface="HY강B" pitchFamily="18" charset="-127"/>
                  </a:rPr>
                  <a:t>+</a:t>
                </a:r>
                <a:endParaRPr lang="ko-KR" altLang="en-US" sz="1400" b="1" dirty="0">
                  <a:latin typeface="HY강B" pitchFamily="18" charset="-127"/>
                  <a:ea typeface="HY강B" pitchFamily="18" charset="-127"/>
                </a:endParaRPr>
              </a:p>
            </p:txBody>
          </p:sp>
          <p:cxnSp>
            <p:nvCxnSpPr>
              <p:cNvPr id="21" name="직선 화살표 연결선 20"/>
              <p:cNvCxnSpPr/>
              <p:nvPr/>
            </p:nvCxnSpPr>
            <p:spPr>
              <a:xfrm flipV="1">
                <a:off x="1358169" y="2204864"/>
                <a:ext cx="0" cy="57606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19" name="Object 2"/>
            <p:cNvGraphicFramePr>
              <a:graphicFrameLocks noChangeAspect="1"/>
            </p:cNvGraphicFramePr>
            <p:nvPr/>
          </p:nvGraphicFramePr>
          <p:xfrm>
            <a:off x="706438" y="2587625"/>
            <a:ext cx="233362" cy="327025"/>
          </p:xfrm>
          <a:graphic>
            <a:graphicData uri="http://schemas.openxmlformats.org/presentationml/2006/ole">
              <p:oleObj spid="_x0000_s41988" name="수식" r:id="rId4" imgW="126720" imgH="177480" progId="Equation.3">
                <p:embed/>
              </p:oleObj>
            </a:graphicData>
          </a:graphic>
        </p:graphicFrame>
      </p:grpSp>
      <p:sp>
        <p:nvSpPr>
          <p:cNvPr id="23" name="원호 22"/>
          <p:cNvSpPr/>
          <p:nvPr/>
        </p:nvSpPr>
        <p:spPr>
          <a:xfrm>
            <a:off x="-972616" y="2852936"/>
            <a:ext cx="2304256" cy="2304256"/>
          </a:xfrm>
          <a:prstGeom prst="arc">
            <a:avLst/>
          </a:prstGeom>
          <a:ln>
            <a:prstDash val="sysDot"/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원호 24"/>
          <p:cNvSpPr/>
          <p:nvPr/>
        </p:nvSpPr>
        <p:spPr>
          <a:xfrm flipH="1">
            <a:off x="2843808" y="2852936"/>
            <a:ext cx="2304256" cy="2304256"/>
          </a:xfrm>
          <a:prstGeom prst="arc">
            <a:avLst/>
          </a:prstGeom>
          <a:ln>
            <a:prstDash val="sysDot"/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원호 25"/>
          <p:cNvSpPr/>
          <p:nvPr/>
        </p:nvSpPr>
        <p:spPr>
          <a:xfrm>
            <a:off x="323528" y="2780928"/>
            <a:ext cx="1008112" cy="2304256"/>
          </a:xfrm>
          <a:prstGeom prst="arc">
            <a:avLst/>
          </a:prstGeom>
          <a:ln>
            <a:headEnd type="arrow"/>
            <a:tailEnd type="non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원호 26"/>
          <p:cNvSpPr/>
          <p:nvPr/>
        </p:nvSpPr>
        <p:spPr>
          <a:xfrm flipH="1">
            <a:off x="2843808" y="2780928"/>
            <a:ext cx="1008112" cy="2304256"/>
          </a:xfrm>
          <a:prstGeom prst="arc">
            <a:avLst/>
          </a:prstGeom>
          <a:ln>
            <a:headEnd type="arrow"/>
            <a:tailEnd type="non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9" name="직선 연결선 28"/>
          <p:cNvCxnSpPr/>
          <p:nvPr/>
        </p:nvCxnSpPr>
        <p:spPr>
          <a:xfrm>
            <a:off x="1439696" y="5517232"/>
            <a:ext cx="396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 29"/>
          <p:cNvCxnSpPr/>
          <p:nvPr/>
        </p:nvCxnSpPr>
        <p:spPr>
          <a:xfrm>
            <a:off x="1439696" y="5805264"/>
            <a:ext cx="3960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907704" y="5373216"/>
            <a:ext cx="172819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50" b="1" dirty="0" smtClean="0">
                <a:latin typeface="HY강B" pitchFamily="18" charset="-127"/>
                <a:ea typeface="HY강B" pitchFamily="18" charset="-127"/>
              </a:rPr>
              <a:t>전기력만 고려한 경로</a:t>
            </a:r>
            <a:endParaRPr lang="en-US" altLang="ko-KR" sz="1050" b="1" dirty="0" smtClean="0">
              <a:latin typeface="HY강B" pitchFamily="18" charset="-127"/>
              <a:ea typeface="HY강B" pitchFamily="18" charset="-127"/>
            </a:endParaRPr>
          </a:p>
          <a:p>
            <a:endParaRPr lang="en-US" altLang="ko-KR" sz="1050" b="1" dirty="0" smtClean="0">
              <a:latin typeface="HY강B" pitchFamily="18" charset="-127"/>
              <a:ea typeface="HY강B" pitchFamily="18" charset="-127"/>
            </a:endParaRPr>
          </a:p>
          <a:p>
            <a:r>
              <a:rPr lang="ko-KR" altLang="en-US" sz="1050" b="1" dirty="0" smtClean="0">
                <a:latin typeface="HY강B" pitchFamily="18" charset="-127"/>
                <a:ea typeface="HY강B" pitchFamily="18" charset="-127"/>
              </a:rPr>
              <a:t>실제 경로</a:t>
            </a:r>
            <a:endParaRPr lang="ko-KR" altLang="en-US" sz="1050" b="1" dirty="0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915816" y="227687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Why?</a:t>
            </a:r>
            <a:endParaRPr lang="ko-KR" altLang="en-US" dirty="0">
              <a:latin typeface="HY강B" pitchFamily="18" charset="-127"/>
              <a:ea typeface="HY강B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ko-KR" altLang="en-US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나무B" pitchFamily="18" charset="-127"/>
                <a:ea typeface="HY나무B" pitchFamily="18" charset="-127"/>
              </a:rPr>
              <a:t>솔</a:t>
            </a:r>
            <a:r>
              <a:rPr lang="ko-KR" alt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나무B" pitchFamily="18" charset="-127"/>
                <a:ea typeface="HY나무B" pitchFamily="18" charset="-127"/>
              </a:rPr>
              <a:t>레노이드</a:t>
            </a:r>
            <a:r>
              <a:rPr lang="ko-KR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나무B" pitchFamily="18" charset="-127"/>
                <a:ea typeface="HY나무B" pitchFamily="18" charset="-127"/>
              </a:rPr>
              <a:t> 내부의 자기장 측정</a:t>
            </a:r>
            <a:endParaRPr lang="ko-KR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나무B" pitchFamily="18" charset="-127"/>
              <a:ea typeface="HY나무B" pitchFamily="18" charset="-127"/>
            </a:endParaRPr>
          </a:p>
        </p:txBody>
      </p:sp>
      <p:grpSp>
        <p:nvGrpSpPr>
          <p:cNvPr id="5" name="그룹 4"/>
          <p:cNvGrpSpPr/>
          <p:nvPr/>
        </p:nvGrpSpPr>
        <p:grpSpPr>
          <a:xfrm>
            <a:off x="960438" y="2708920"/>
            <a:ext cx="545406" cy="936104"/>
            <a:chOff x="695276" y="2276872"/>
            <a:chExt cx="545406" cy="936104"/>
          </a:xfrm>
        </p:grpSpPr>
        <p:grpSp>
          <p:nvGrpSpPr>
            <p:cNvPr id="6" name="그룹 9"/>
            <p:cNvGrpSpPr/>
            <p:nvPr/>
          </p:nvGrpSpPr>
          <p:grpSpPr>
            <a:xfrm>
              <a:off x="899592" y="2276872"/>
              <a:ext cx="341090" cy="936104"/>
              <a:chOff x="1187624" y="2204864"/>
              <a:chExt cx="341090" cy="936104"/>
            </a:xfrm>
          </p:grpSpPr>
          <p:sp>
            <p:nvSpPr>
              <p:cNvPr id="8" name="타원 7"/>
              <p:cNvSpPr/>
              <p:nvPr/>
            </p:nvSpPr>
            <p:spPr>
              <a:xfrm>
                <a:off x="1187624" y="2799877"/>
                <a:ext cx="341090" cy="341091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400" b="1" dirty="0" smtClean="0">
                    <a:latin typeface="HY강B" pitchFamily="18" charset="-127"/>
                    <a:ea typeface="HY강B" pitchFamily="18" charset="-127"/>
                  </a:rPr>
                  <a:t>+</a:t>
                </a:r>
                <a:endParaRPr lang="ko-KR" altLang="en-US" sz="1400" b="1" dirty="0">
                  <a:latin typeface="HY강B" pitchFamily="18" charset="-127"/>
                  <a:ea typeface="HY강B" pitchFamily="18" charset="-127"/>
                </a:endParaRPr>
              </a:p>
            </p:txBody>
          </p:sp>
          <p:cxnSp>
            <p:nvCxnSpPr>
              <p:cNvPr id="9" name="직선 화살표 연결선 8"/>
              <p:cNvCxnSpPr/>
              <p:nvPr/>
            </p:nvCxnSpPr>
            <p:spPr>
              <a:xfrm flipV="1">
                <a:off x="1358169" y="2204864"/>
                <a:ext cx="0" cy="57606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7" name="Object 2"/>
            <p:cNvGraphicFramePr>
              <a:graphicFrameLocks noChangeAspect="1"/>
            </p:cNvGraphicFramePr>
            <p:nvPr/>
          </p:nvGraphicFramePr>
          <p:xfrm>
            <a:off x="695276" y="2552279"/>
            <a:ext cx="257175" cy="396875"/>
          </p:xfrm>
          <a:graphic>
            <a:graphicData uri="http://schemas.openxmlformats.org/presentationml/2006/ole">
              <p:oleObj spid="_x0000_s43010" name="수식" r:id="rId3" imgW="139680" imgH="215640" progId="Equation.3">
                <p:embed/>
              </p:oleObj>
            </a:graphicData>
          </a:graphic>
        </p:graphicFrame>
      </p:grpSp>
      <p:grpSp>
        <p:nvGrpSpPr>
          <p:cNvPr id="10" name="그룹 9"/>
          <p:cNvGrpSpPr/>
          <p:nvPr/>
        </p:nvGrpSpPr>
        <p:grpSpPr>
          <a:xfrm>
            <a:off x="2419350" y="2708920"/>
            <a:ext cx="568474" cy="936104"/>
            <a:chOff x="672208" y="2276872"/>
            <a:chExt cx="568474" cy="936104"/>
          </a:xfrm>
        </p:grpSpPr>
        <p:grpSp>
          <p:nvGrpSpPr>
            <p:cNvPr id="11" name="그룹 9"/>
            <p:cNvGrpSpPr/>
            <p:nvPr/>
          </p:nvGrpSpPr>
          <p:grpSpPr>
            <a:xfrm>
              <a:off x="899592" y="2276872"/>
              <a:ext cx="341090" cy="936104"/>
              <a:chOff x="1187624" y="2204864"/>
              <a:chExt cx="341090" cy="936104"/>
            </a:xfrm>
          </p:grpSpPr>
          <p:sp>
            <p:nvSpPr>
              <p:cNvPr id="13" name="타원 12"/>
              <p:cNvSpPr/>
              <p:nvPr/>
            </p:nvSpPr>
            <p:spPr>
              <a:xfrm>
                <a:off x="1187624" y="2799877"/>
                <a:ext cx="341090" cy="341091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400" b="1" dirty="0" smtClean="0">
                    <a:latin typeface="HY강B" pitchFamily="18" charset="-127"/>
                    <a:ea typeface="HY강B" pitchFamily="18" charset="-127"/>
                  </a:rPr>
                  <a:t>+</a:t>
                </a:r>
                <a:endParaRPr lang="ko-KR" altLang="en-US" sz="1400" b="1" dirty="0">
                  <a:latin typeface="HY강B" pitchFamily="18" charset="-127"/>
                  <a:ea typeface="HY강B" pitchFamily="18" charset="-127"/>
                </a:endParaRPr>
              </a:p>
            </p:txBody>
          </p:sp>
          <p:cxnSp>
            <p:nvCxnSpPr>
              <p:cNvPr id="14" name="직선 화살표 연결선 13"/>
              <p:cNvCxnSpPr/>
              <p:nvPr/>
            </p:nvCxnSpPr>
            <p:spPr>
              <a:xfrm flipV="1">
                <a:off x="1358169" y="2204864"/>
                <a:ext cx="0" cy="57606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12" name="Object 2"/>
            <p:cNvGraphicFramePr>
              <a:graphicFrameLocks noChangeAspect="1"/>
            </p:cNvGraphicFramePr>
            <p:nvPr/>
          </p:nvGraphicFramePr>
          <p:xfrm>
            <a:off x="672208" y="2552279"/>
            <a:ext cx="303213" cy="396875"/>
          </p:xfrm>
          <a:graphic>
            <a:graphicData uri="http://schemas.openxmlformats.org/presentationml/2006/ole">
              <p:oleObj spid="_x0000_s43011" name="수식" r:id="rId4" imgW="164880" imgH="215640" progId="Equation.3">
                <p:embed/>
              </p:oleObj>
            </a:graphicData>
          </a:graphic>
        </p:graphicFrame>
      </p:grpSp>
      <p:sp>
        <p:nvSpPr>
          <p:cNvPr id="15" name="원호 14"/>
          <p:cNvSpPr/>
          <p:nvPr/>
        </p:nvSpPr>
        <p:spPr>
          <a:xfrm>
            <a:off x="-972616" y="1628800"/>
            <a:ext cx="2304256" cy="2304256"/>
          </a:xfrm>
          <a:prstGeom prst="arc">
            <a:avLst/>
          </a:prstGeom>
          <a:ln>
            <a:prstDash val="sysDot"/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원호 15"/>
          <p:cNvSpPr/>
          <p:nvPr/>
        </p:nvSpPr>
        <p:spPr>
          <a:xfrm flipH="1">
            <a:off x="2843808" y="1628800"/>
            <a:ext cx="2304256" cy="2304256"/>
          </a:xfrm>
          <a:prstGeom prst="arc">
            <a:avLst/>
          </a:prstGeom>
          <a:ln>
            <a:prstDash val="sysDot"/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원호 16"/>
          <p:cNvSpPr/>
          <p:nvPr/>
        </p:nvSpPr>
        <p:spPr>
          <a:xfrm>
            <a:off x="323528" y="1556792"/>
            <a:ext cx="1008112" cy="2304256"/>
          </a:xfrm>
          <a:prstGeom prst="arc">
            <a:avLst/>
          </a:prstGeom>
          <a:ln>
            <a:headEnd type="arrow"/>
            <a:tailEnd type="non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원호 17"/>
          <p:cNvSpPr/>
          <p:nvPr/>
        </p:nvSpPr>
        <p:spPr>
          <a:xfrm flipH="1">
            <a:off x="2843808" y="1556792"/>
            <a:ext cx="1008112" cy="2304256"/>
          </a:xfrm>
          <a:prstGeom prst="arc">
            <a:avLst/>
          </a:prstGeom>
          <a:ln>
            <a:headEnd type="arrow"/>
            <a:tailEnd type="non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내용 개체 틀 2"/>
          <p:cNvSpPr>
            <a:spLocks noGrp="1"/>
          </p:cNvSpPr>
          <p:nvPr>
            <p:ph idx="1"/>
          </p:nvPr>
        </p:nvSpPr>
        <p:spPr>
          <a:xfrm>
            <a:off x="4067944" y="1600200"/>
            <a:ext cx="4618856" cy="4525963"/>
          </a:xfrm>
        </p:spPr>
        <p:txBody>
          <a:bodyPr>
            <a:normAutofit/>
          </a:bodyPr>
          <a:lstStyle/>
          <a:p>
            <a:r>
              <a:rPr lang="ko-KR" altLang="en-US" sz="1800" dirty="0" smtClean="0">
                <a:solidFill>
                  <a:schemeClr val="accent3">
                    <a:lumMod val="75000"/>
                  </a:schemeClr>
                </a:solidFill>
                <a:latin typeface="HY강B" pitchFamily="18" charset="-127"/>
                <a:ea typeface="HY강B" pitchFamily="18" charset="-127"/>
              </a:rPr>
              <a:t>자기력</a:t>
            </a:r>
            <a:r>
              <a:rPr lang="ko-KR" altLang="en-US" sz="1800" dirty="0" smtClean="0">
                <a:latin typeface="HY강B" pitchFamily="18" charset="-127"/>
                <a:ea typeface="HY강B" pitchFamily="18" charset="-127"/>
              </a:rPr>
              <a:t>에 대해서 실험을 해본 결과</a:t>
            </a:r>
            <a:r>
              <a:rPr lang="en-US" altLang="ko-KR" sz="1800" dirty="0" smtClean="0">
                <a:latin typeface="HY강B" pitchFamily="18" charset="-127"/>
                <a:ea typeface="HY강B" pitchFamily="18" charset="-127"/>
              </a:rPr>
              <a:t/>
            </a:r>
            <a:br>
              <a:rPr lang="en-US" altLang="ko-KR" sz="1800" dirty="0" smtClean="0">
                <a:latin typeface="HY강B" pitchFamily="18" charset="-127"/>
                <a:ea typeface="HY강B" pitchFamily="18" charset="-127"/>
              </a:rPr>
            </a:br>
            <a:r>
              <a:rPr lang="ko-KR" altLang="en-US" sz="1800" dirty="0" smtClean="0">
                <a:latin typeface="HY강B" pitchFamily="18" charset="-127"/>
                <a:ea typeface="HY강B" pitchFamily="18" charset="-127"/>
              </a:rPr>
              <a:t>알아낸 성질은</a:t>
            </a:r>
            <a:r>
              <a:rPr lang="en-US" altLang="ko-KR" sz="1800" dirty="0" smtClean="0">
                <a:latin typeface="HY강B" pitchFamily="18" charset="-127"/>
                <a:ea typeface="HY강B" pitchFamily="18" charset="-127"/>
              </a:rPr>
              <a:t>?</a:t>
            </a:r>
          </a:p>
          <a:p>
            <a:endParaRPr lang="en-US" altLang="ko-KR" sz="1800" dirty="0" smtClean="0">
              <a:latin typeface="HY강B" pitchFamily="18" charset="-127"/>
              <a:ea typeface="HY강B" pitchFamily="18" charset="-127"/>
            </a:endParaRPr>
          </a:p>
          <a:p>
            <a:pPr lvl="1"/>
            <a:r>
              <a:rPr lang="ko-KR" altLang="en-US" sz="1600" dirty="0" smtClean="0">
                <a:latin typeface="HY강B" pitchFamily="18" charset="-127"/>
                <a:ea typeface="HY강B" pitchFamily="18" charset="-127"/>
              </a:rPr>
              <a:t>서로의 속도에 비례한다</a:t>
            </a:r>
            <a:r>
              <a:rPr lang="en-US" altLang="ko-KR" sz="1600" dirty="0" smtClean="0">
                <a:latin typeface="HY강B" pitchFamily="18" charset="-127"/>
                <a:ea typeface="HY강B" pitchFamily="18" charset="-127"/>
              </a:rPr>
              <a:t>.</a:t>
            </a:r>
          </a:p>
          <a:p>
            <a:pPr lvl="1"/>
            <a:r>
              <a:rPr lang="ko-KR" altLang="en-US" sz="1600" dirty="0" smtClean="0">
                <a:latin typeface="HY강B" pitchFamily="18" charset="-127"/>
                <a:ea typeface="HY강B" pitchFamily="18" charset="-127"/>
              </a:rPr>
              <a:t>서로의 </a:t>
            </a:r>
            <a:r>
              <a:rPr lang="ko-KR" altLang="en-US" sz="1600" dirty="0" err="1" smtClean="0">
                <a:latin typeface="HY강B" pitchFamily="18" charset="-127"/>
                <a:ea typeface="HY강B" pitchFamily="18" charset="-127"/>
              </a:rPr>
              <a:t>전하량에</a:t>
            </a:r>
            <a:r>
              <a:rPr lang="ko-KR" altLang="en-US" sz="1600" dirty="0" smtClean="0">
                <a:latin typeface="HY강B" pitchFamily="18" charset="-127"/>
                <a:ea typeface="HY강B" pitchFamily="18" charset="-127"/>
              </a:rPr>
              <a:t> 비례한다</a:t>
            </a:r>
            <a:r>
              <a:rPr lang="en-US" altLang="ko-KR" sz="1600" dirty="0" smtClean="0">
                <a:latin typeface="HY강B" pitchFamily="18" charset="-127"/>
                <a:ea typeface="HY강B" pitchFamily="18" charset="-127"/>
              </a:rPr>
              <a:t>.</a:t>
            </a:r>
          </a:p>
          <a:p>
            <a:pPr lvl="1"/>
            <a:r>
              <a:rPr lang="ko-KR" altLang="en-US" sz="1600" dirty="0" smtClean="0">
                <a:latin typeface="HY강B" pitchFamily="18" charset="-127"/>
                <a:ea typeface="HY강B" pitchFamily="18" charset="-127"/>
              </a:rPr>
              <a:t>서로를 연결한 벡터</a:t>
            </a:r>
            <a:r>
              <a:rPr lang="en-US" altLang="ko-KR" sz="1600" dirty="0" smtClean="0">
                <a:latin typeface="HY강B" pitchFamily="18" charset="-127"/>
                <a:ea typeface="HY강B" pitchFamily="18" charset="-127"/>
              </a:rPr>
              <a:t>	   </a:t>
            </a:r>
            <a:r>
              <a:rPr lang="ko-KR" altLang="en-US" sz="1600" dirty="0" smtClean="0">
                <a:latin typeface="HY강B" pitchFamily="18" charset="-127"/>
                <a:ea typeface="HY강B" pitchFamily="18" charset="-127"/>
              </a:rPr>
              <a:t>에 대해서</a:t>
            </a:r>
            <a:r>
              <a:rPr lang="en-US" altLang="ko-KR" sz="500" dirty="0" smtClean="0">
                <a:latin typeface="HY강B" pitchFamily="18" charset="-127"/>
                <a:ea typeface="HY강B" pitchFamily="18" charset="-127"/>
              </a:rPr>
              <a:t/>
            </a:r>
            <a:br>
              <a:rPr lang="en-US" altLang="ko-KR" sz="500" dirty="0" smtClean="0">
                <a:latin typeface="HY강B" pitchFamily="18" charset="-127"/>
                <a:ea typeface="HY강B" pitchFamily="18" charset="-127"/>
              </a:rPr>
            </a:br>
            <a:r>
              <a:rPr lang="en-US" altLang="ko-KR" sz="500" dirty="0" smtClean="0">
                <a:latin typeface="HY강B" pitchFamily="18" charset="-127"/>
                <a:ea typeface="HY강B" pitchFamily="18" charset="-127"/>
              </a:rPr>
              <a:t/>
            </a:r>
            <a:br>
              <a:rPr lang="en-US" altLang="ko-KR" sz="500" dirty="0" smtClean="0">
                <a:latin typeface="HY강B" pitchFamily="18" charset="-127"/>
                <a:ea typeface="HY강B" pitchFamily="18" charset="-127"/>
              </a:rPr>
            </a:br>
            <a:r>
              <a:rPr lang="ko-KR" altLang="en-US" sz="1600" dirty="0" smtClean="0">
                <a:latin typeface="HY강B" pitchFamily="18" charset="-127"/>
                <a:ea typeface="HY강B" pitchFamily="18" charset="-127"/>
              </a:rPr>
              <a:t>속도           가 서로 수직이다</a:t>
            </a:r>
            <a:r>
              <a:rPr lang="en-US" altLang="ko-KR" sz="1600" dirty="0" smtClean="0">
                <a:latin typeface="HY강B" pitchFamily="18" charset="-127"/>
                <a:ea typeface="HY강B" pitchFamily="18" charset="-127"/>
              </a:rPr>
              <a:t>.</a:t>
            </a:r>
            <a:r>
              <a:rPr lang="en-US" altLang="ko-KR" sz="1600" dirty="0" smtClean="0">
                <a:latin typeface="HY강B" pitchFamily="18" charset="-127"/>
                <a:ea typeface="HY강B" pitchFamily="18" charset="-127"/>
              </a:rPr>
              <a:t/>
            </a:r>
            <a:br>
              <a:rPr lang="en-US" altLang="ko-KR" sz="1600" dirty="0" smtClean="0">
                <a:latin typeface="HY강B" pitchFamily="18" charset="-127"/>
                <a:ea typeface="HY강B" pitchFamily="18" charset="-127"/>
              </a:rPr>
            </a:br>
            <a:endParaRPr lang="en-US" altLang="ko-KR" sz="2000" dirty="0" smtClean="0">
              <a:latin typeface="HY강B" pitchFamily="18" charset="-127"/>
              <a:ea typeface="HY강B" pitchFamily="18" charset="-127"/>
            </a:endParaRPr>
          </a:p>
          <a:p>
            <a:endParaRPr lang="en-US" altLang="ko-KR" sz="1800" dirty="0" smtClean="0">
              <a:latin typeface="HY강B" pitchFamily="18" charset="-127"/>
              <a:ea typeface="HY강B" pitchFamily="18" charset="-127"/>
            </a:endParaRPr>
          </a:p>
        </p:txBody>
      </p:sp>
      <p:graphicFrame>
        <p:nvGraphicFramePr>
          <p:cNvPr id="21" name="개체 20"/>
          <p:cNvGraphicFramePr>
            <a:graphicFrameLocks noChangeAspect="1"/>
          </p:cNvGraphicFramePr>
          <p:nvPr/>
        </p:nvGraphicFramePr>
        <p:xfrm>
          <a:off x="4460875" y="3894138"/>
          <a:ext cx="3352800" cy="614362"/>
        </p:xfrm>
        <a:graphic>
          <a:graphicData uri="http://schemas.openxmlformats.org/presentationml/2006/ole">
            <p:oleObj spid="_x0000_s43012" name="수식" r:id="rId5" imgW="2145960" imgH="393480" progId="Equation.3">
              <p:embed/>
            </p:oleObj>
          </a:graphicData>
        </a:graphic>
      </p:graphicFrame>
      <p:graphicFrame>
        <p:nvGraphicFramePr>
          <p:cNvPr id="22" name="Object 2"/>
          <p:cNvGraphicFramePr>
            <a:graphicFrameLocks noChangeAspect="1"/>
          </p:cNvGraphicFramePr>
          <p:nvPr/>
        </p:nvGraphicFramePr>
        <p:xfrm>
          <a:off x="2715616" y="3602706"/>
          <a:ext cx="272208" cy="330350"/>
        </p:xfrm>
        <a:graphic>
          <a:graphicData uri="http://schemas.openxmlformats.org/presentationml/2006/ole">
            <p:oleObj spid="_x0000_s43013" name="수식" r:id="rId6" imgW="177480" imgH="215640" progId="Equation.3">
              <p:embed/>
            </p:oleObj>
          </a:graphicData>
        </a:graphic>
      </p:graphicFrame>
      <p:graphicFrame>
        <p:nvGraphicFramePr>
          <p:cNvPr id="23" name="Object 2"/>
          <p:cNvGraphicFramePr>
            <a:graphicFrameLocks noChangeAspect="1"/>
          </p:cNvGraphicFramePr>
          <p:nvPr/>
        </p:nvGraphicFramePr>
        <p:xfrm>
          <a:off x="1211041" y="3573016"/>
          <a:ext cx="232566" cy="330350"/>
        </p:xfrm>
        <a:graphic>
          <a:graphicData uri="http://schemas.openxmlformats.org/presentationml/2006/ole">
            <p:oleObj spid="_x0000_s43014" name="수식" r:id="rId7" imgW="152280" imgH="215640" progId="Equation.3">
              <p:embed/>
            </p:oleObj>
          </a:graphicData>
        </a:graphic>
      </p:graphicFrame>
      <p:cxnSp>
        <p:nvCxnSpPr>
          <p:cNvPr id="25" name="직선 화살표 연결선 24"/>
          <p:cNvCxnSpPr>
            <a:stCxn id="8" idx="6"/>
            <a:endCxn id="13" idx="2"/>
          </p:cNvCxnSpPr>
          <p:nvPr/>
        </p:nvCxnSpPr>
        <p:spPr>
          <a:xfrm>
            <a:off x="1505844" y="3474479"/>
            <a:ext cx="114089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26" name="Object 2"/>
          <p:cNvGraphicFramePr>
            <a:graphicFrameLocks noChangeAspect="1"/>
          </p:cNvGraphicFramePr>
          <p:nvPr/>
        </p:nvGraphicFramePr>
        <p:xfrm>
          <a:off x="1890366" y="3501008"/>
          <a:ext cx="233362" cy="303212"/>
        </p:xfrm>
        <a:graphic>
          <a:graphicData uri="http://schemas.openxmlformats.org/presentationml/2006/ole">
            <p:oleObj spid="_x0000_s43015" name="수식" r:id="rId8" imgW="126720" imgH="164880" progId="Equation.3">
              <p:embed/>
            </p:oleObj>
          </a:graphicData>
        </a:graphic>
      </p:graphicFrame>
      <p:graphicFrame>
        <p:nvGraphicFramePr>
          <p:cNvPr id="43016" name="Object 8"/>
          <p:cNvGraphicFramePr>
            <a:graphicFrameLocks noChangeAspect="1"/>
          </p:cNvGraphicFramePr>
          <p:nvPr/>
        </p:nvGraphicFramePr>
        <p:xfrm>
          <a:off x="6804248" y="3125787"/>
          <a:ext cx="233362" cy="303213"/>
        </p:xfrm>
        <a:graphic>
          <a:graphicData uri="http://schemas.openxmlformats.org/presentationml/2006/ole">
            <p:oleObj spid="_x0000_s43016" name="수식" r:id="rId9" imgW="126720" imgH="164880" progId="Equation.3">
              <p:embed/>
            </p:oleObj>
          </a:graphicData>
        </a:graphic>
      </p:graphicFrame>
      <p:graphicFrame>
        <p:nvGraphicFramePr>
          <p:cNvPr id="43019" name="Object 11"/>
          <p:cNvGraphicFramePr>
            <a:graphicFrameLocks noChangeAspect="1"/>
          </p:cNvGraphicFramePr>
          <p:nvPr/>
        </p:nvGraphicFramePr>
        <p:xfrm>
          <a:off x="5436096" y="3429000"/>
          <a:ext cx="594284" cy="360040"/>
        </p:xfrm>
        <a:graphic>
          <a:graphicData uri="http://schemas.openxmlformats.org/presentationml/2006/ole">
            <p:oleObj spid="_x0000_s43019" name="수식" r:id="rId10" imgW="355320" imgH="215640" progId="Equation.3">
              <p:embed/>
            </p:oleObj>
          </a:graphicData>
        </a:graphic>
      </p:graphicFrame>
      <p:graphicFrame>
        <p:nvGraphicFramePr>
          <p:cNvPr id="43020" name="Object 12"/>
          <p:cNvGraphicFramePr>
            <a:graphicFrameLocks noChangeAspect="1"/>
          </p:cNvGraphicFramePr>
          <p:nvPr/>
        </p:nvGraphicFramePr>
        <p:xfrm>
          <a:off x="4462463" y="4581525"/>
          <a:ext cx="1865312" cy="614363"/>
        </p:xfrm>
        <a:graphic>
          <a:graphicData uri="http://schemas.openxmlformats.org/presentationml/2006/ole">
            <p:oleObj spid="_x0000_s43020" name="수식" r:id="rId11" imgW="1193760" imgH="393480" progId="Equation.3">
              <p:embed/>
            </p:oleObj>
          </a:graphicData>
        </a:graphic>
      </p:graphicFrame>
      <p:sp>
        <p:nvSpPr>
          <p:cNvPr id="37" name="내용 개체 틀 2"/>
          <p:cNvSpPr txBox="1">
            <a:spLocks/>
          </p:cNvSpPr>
          <p:nvPr/>
        </p:nvSpPr>
        <p:spPr>
          <a:xfrm>
            <a:off x="4201616" y="5311749"/>
            <a:ext cx="4618856" cy="4215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ko-KR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HY강B" pitchFamily="18" charset="-127"/>
                <a:ea typeface="HY강B" pitchFamily="18" charset="-127"/>
                <a:cs typeface="Times New Roman" pitchFamily="18" charset="0"/>
              </a:rPr>
              <a:t>자기장</a:t>
            </a:r>
            <a:r>
              <a:rPr kumimoji="0" lang="ko-KR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강B" pitchFamily="18" charset="-127"/>
                <a:ea typeface="HY강B" pitchFamily="18" charset="-127"/>
                <a:cs typeface="Times New Roman" pitchFamily="18" charset="0"/>
              </a:rPr>
              <a:t>은 위처럼 나타난다</a:t>
            </a:r>
            <a:r>
              <a:rPr kumimoji="0" lang="en-US" altLang="ko-K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강B" pitchFamily="18" charset="-127"/>
                <a:ea typeface="HY강B" pitchFamily="18" charset="-127"/>
                <a:cs typeface="Times New Roman" pitchFamily="18" charset="0"/>
              </a:rPr>
              <a:t>.</a:t>
            </a:r>
          </a:p>
        </p:txBody>
      </p:sp>
      <p:sp>
        <p:nvSpPr>
          <p:cNvPr id="38" name="정육면체 37"/>
          <p:cNvSpPr/>
          <p:nvPr/>
        </p:nvSpPr>
        <p:spPr>
          <a:xfrm>
            <a:off x="107504" y="4103601"/>
            <a:ext cx="1512168" cy="2088232"/>
          </a:xfrm>
          <a:prstGeom prst="cube">
            <a:avLst>
              <a:gd name="adj" fmla="val 7558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N</a:t>
            </a:r>
            <a:endParaRPr lang="ko-KR" altLang="en-US" dirty="0">
              <a:latin typeface="HY강B" pitchFamily="18" charset="-127"/>
              <a:ea typeface="HY강B" pitchFamily="18" charset="-127"/>
            </a:endParaRPr>
          </a:p>
        </p:txBody>
      </p:sp>
      <p:grpSp>
        <p:nvGrpSpPr>
          <p:cNvPr id="39" name="그룹 38"/>
          <p:cNvGrpSpPr/>
          <p:nvPr/>
        </p:nvGrpSpPr>
        <p:grpSpPr>
          <a:xfrm>
            <a:off x="611560" y="4823681"/>
            <a:ext cx="2448272" cy="792088"/>
            <a:chOff x="899592" y="4365104"/>
            <a:chExt cx="3744416" cy="792088"/>
          </a:xfrm>
        </p:grpSpPr>
        <p:cxnSp>
          <p:nvCxnSpPr>
            <p:cNvPr id="40" name="직선 화살표 연결선 39"/>
            <p:cNvCxnSpPr/>
            <p:nvPr/>
          </p:nvCxnSpPr>
          <p:spPr>
            <a:xfrm flipH="1">
              <a:off x="1691680" y="4365104"/>
              <a:ext cx="2304000" cy="0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직선 화살표 연결선 40"/>
            <p:cNvCxnSpPr/>
            <p:nvPr/>
          </p:nvCxnSpPr>
          <p:spPr>
            <a:xfrm flipH="1">
              <a:off x="1403648" y="4653136"/>
              <a:ext cx="2304000" cy="0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직선 화살표 연결선 41"/>
            <p:cNvCxnSpPr/>
            <p:nvPr/>
          </p:nvCxnSpPr>
          <p:spPr>
            <a:xfrm flipH="1">
              <a:off x="899592" y="5157192"/>
              <a:ext cx="2304000" cy="0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직선 화살표 연결선 42"/>
            <p:cNvCxnSpPr/>
            <p:nvPr/>
          </p:nvCxnSpPr>
          <p:spPr>
            <a:xfrm flipH="1">
              <a:off x="3168008" y="4365104"/>
              <a:ext cx="1476000" cy="0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직선 화살표 연결선 43"/>
            <p:cNvCxnSpPr/>
            <p:nvPr/>
          </p:nvCxnSpPr>
          <p:spPr>
            <a:xfrm flipH="1">
              <a:off x="2879976" y="4653136"/>
              <a:ext cx="1476000" cy="0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직선 화살표 연결선 44"/>
            <p:cNvCxnSpPr/>
            <p:nvPr/>
          </p:nvCxnSpPr>
          <p:spPr>
            <a:xfrm flipH="1">
              <a:off x="2375920" y="5157192"/>
              <a:ext cx="1476000" cy="0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6" name="정육면체 45"/>
          <p:cNvSpPr/>
          <p:nvPr/>
        </p:nvSpPr>
        <p:spPr>
          <a:xfrm>
            <a:off x="2483768" y="4103601"/>
            <a:ext cx="1512168" cy="2088232"/>
          </a:xfrm>
          <a:prstGeom prst="cube">
            <a:avLst>
              <a:gd name="adj" fmla="val 7558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S</a:t>
            </a:r>
            <a:endParaRPr lang="ko-KR" altLang="en-US" dirty="0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47" name="타원 46"/>
          <p:cNvSpPr/>
          <p:nvPr/>
        </p:nvSpPr>
        <p:spPr>
          <a:xfrm>
            <a:off x="1691680" y="5202670"/>
            <a:ext cx="341090" cy="341091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>
                <a:latin typeface="HY강B" pitchFamily="18" charset="-127"/>
                <a:ea typeface="HY강B" pitchFamily="18" charset="-127"/>
              </a:rPr>
              <a:t>+</a:t>
            </a:r>
            <a:endParaRPr lang="ko-KR" altLang="en-US" sz="1600" dirty="0">
              <a:latin typeface="HY강B" pitchFamily="18" charset="-127"/>
              <a:ea typeface="HY강B" pitchFamily="18" charset="-127"/>
            </a:endParaRPr>
          </a:p>
        </p:txBody>
      </p:sp>
      <p:cxnSp>
        <p:nvCxnSpPr>
          <p:cNvPr id="48" name="직선 화살표 연결선 47"/>
          <p:cNvCxnSpPr/>
          <p:nvPr/>
        </p:nvCxnSpPr>
        <p:spPr>
          <a:xfrm flipV="1">
            <a:off x="1979712" y="4967697"/>
            <a:ext cx="278801" cy="2788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직선 화살표 연결선 48"/>
          <p:cNvCxnSpPr>
            <a:stCxn id="47" idx="0"/>
          </p:cNvCxnSpPr>
          <p:nvPr/>
        </p:nvCxnSpPr>
        <p:spPr>
          <a:xfrm flipV="1">
            <a:off x="1862225" y="4725144"/>
            <a:ext cx="0" cy="4775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50" name="개체 49"/>
          <p:cNvGraphicFramePr>
            <a:graphicFrameLocks noChangeAspect="1"/>
          </p:cNvGraphicFramePr>
          <p:nvPr/>
        </p:nvGraphicFramePr>
        <p:xfrm>
          <a:off x="2233635" y="5589240"/>
          <a:ext cx="250133" cy="261503"/>
        </p:xfrm>
        <a:graphic>
          <a:graphicData uri="http://schemas.openxmlformats.org/presentationml/2006/ole">
            <p:oleObj spid="_x0000_s43021" name="수식" r:id="rId12" imgW="152280" imgH="203040" progId="Equation.3">
              <p:embed/>
            </p:oleObj>
          </a:graphicData>
        </a:graphic>
      </p:graphicFrame>
      <p:cxnSp>
        <p:nvCxnSpPr>
          <p:cNvPr id="51" name="직선 화살표 연결선 50"/>
          <p:cNvCxnSpPr/>
          <p:nvPr/>
        </p:nvCxnSpPr>
        <p:spPr>
          <a:xfrm flipV="1">
            <a:off x="971600" y="6119825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직선 화살표 연결선 51"/>
          <p:cNvCxnSpPr/>
          <p:nvPr/>
        </p:nvCxnSpPr>
        <p:spPr>
          <a:xfrm flipV="1">
            <a:off x="971600" y="6407857"/>
            <a:ext cx="288032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직선 화살표 연결선 52"/>
          <p:cNvCxnSpPr/>
          <p:nvPr/>
        </p:nvCxnSpPr>
        <p:spPr>
          <a:xfrm>
            <a:off x="971600" y="6695889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54" name="Object 6"/>
          <p:cNvGraphicFramePr>
            <a:graphicFrameLocks noChangeAspect="1"/>
          </p:cNvGraphicFramePr>
          <p:nvPr/>
        </p:nvGraphicFramePr>
        <p:xfrm>
          <a:off x="1547664" y="6623881"/>
          <a:ext cx="183908" cy="202802"/>
        </p:xfrm>
        <a:graphic>
          <a:graphicData uri="http://schemas.openxmlformats.org/presentationml/2006/ole">
            <p:oleObj spid="_x0000_s43022" name="수식" r:id="rId13" imgW="126720" imgH="139680" progId="Equation.3">
              <p:embed/>
            </p:oleObj>
          </a:graphicData>
        </a:graphic>
      </p:graphicFrame>
      <p:graphicFrame>
        <p:nvGraphicFramePr>
          <p:cNvPr id="55" name="Object 7"/>
          <p:cNvGraphicFramePr>
            <a:graphicFrameLocks noChangeAspect="1"/>
          </p:cNvGraphicFramePr>
          <p:nvPr/>
        </p:nvGraphicFramePr>
        <p:xfrm>
          <a:off x="1251843" y="6246602"/>
          <a:ext cx="201613" cy="238125"/>
        </p:xfrm>
        <a:graphic>
          <a:graphicData uri="http://schemas.openxmlformats.org/presentationml/2006/ole">
            <p:oleObj spid="_x0000_s43023" name="수식" r:id="rId14" imgW="139680" imgH="164880" progId="Equation.3">
              <p:embed/>
            </p:oleObj>
          </a:graphicData>
        </a:graphic>
      </p:graphicFrame>
      <p:graphicFrame>
        <p:nvGraphicFramePr>
          <p:cNvPr id="56" name="Object 8"/>
          <p:cNvGraphicFramePr>
            <a:graphicFrameLocks noChangeAspect="1"/>
          </p:cNvGraphicFramePr>
          <p:nvPr/>
        </p:nvGraphicFramePr>
        <p:xfrm>
          <a:off x="755576" y="6146590"/>
          <a:ext cx="184150" cy="182562"/>
        </p:xfrm>
        <a:graphic>
          <a:graphicData uri="http://schemas.openxmlformats.org/presentationml/2006/ole">
            <p:oleObj spid="_x0000_s43024" name="수식" r:id="rId15" imgW="126720" imgH="126720" progId="Equation.3">
              <p:embed/>
            </p:oleObj>
          </a:graphicData>
        </a:graphic>
      </p:graphicFrame>
      <p:cxnSp>
        <p:nvCxnSpPr>
          <p:cNvPr id="57" name="직선 화살표 연결선 56"/>
          <p:cNvCxnSpPr>
            <a:stCxn id="47" idx="6"/>
          </p:cNvCxnSpPr>
          <p:nvPr/>
        </p:nvCxnSpPr>
        <p:spPr>
          <a:xfrm>
            <a:off x="2032770" y="5373215"/>
            <a:ext cx="41495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43025" name="Object 17"/>
          <p:cNvGraphicFramePr>
            <a:graphicFrameLocks noChangeAspect="1"/>
          </p:cNvGraphicFramePr>
          <p:nvPr/>
        </p:nvGraphicFramePr>
        <p:xfrm>
          <a:off x="1754188" y="4437063"/>
          <a:ext cx="269875" cy="261937"/>
        </p:xfrm>
        <a:graphic>
          <a:graphicData uri="http://schemas.openxmlformats.org/presentationml/2006/ole">
            <p:oleObj spid="_x0000_s43025" name="수식" r:id="rId16" imgW="164880" imgH="203040" progId="Equation.3">
              <p:embed/>
            </p:oleObj>
          </a:graphicData>
        </a:graphic>
      </p:graphicFrame>
      <p:graphicFrame>
        <p:nvGraphicFramePr>
          <p:cNvPr id="43026" name="Object 18"/>
          <p:cNvGraphicFramePr>
            <a:graphicFrameLocks noChangeAspect="1"/>
          </p:cNvGraphicFramePr>
          <p:nvPr/>
        </p:nvGraphicFramePr>
        <p:xfrm>
          <a:off x="2298700" y="4856584"/>
          <a:ext cx="207963" cy="228600"/>
        </p:xfrm>
        <a:graphic>
          <a:graphicData uri="http://schemas.openxmlformats.org/presentationml/2006/ole">
            <p:oleObj spid="_x0000_s43026" name="수식" r:id="rId17" imgW="126720" imgH="17748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내용 개체 틀 4"/>
          <p:cNvGraphicFramePr>
            <a:graphicFrameLocks noGrp="1"/>
          </p:cNvGraphicFramePr>
          <p:nvPr>
            <p:ph idx="1"/>
          </p:nvPr>
        </p:nvGraphicFramePr>
        <p:xfrm>
          <a:off x="899592" y="1537597"/>
          <a:ext cx="7560840" cy="412365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7443"/>
                <a:gridCol w="2252977"/>
                <a:gridCol w="1890210"/>
                <a:gridCol w="1890210"/>
              </a:tblGrid>
              <a:tr h="814501"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solidFill>
                          <a:schemeClr val="tx1"/>
                        </a:solidFill>
                        <a:effectLst/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solidFill>
                            <a:schemeClr val="tx1"/>
                          </a:solidFill>
                          <a:effectLst/>
                          <a:latin typeface="HY강B" pitchFamily="18" charset="-127"/>
                          <a:ea typeface="HY강B" pitchFamily="18" charset="-127"/>
                        </a:rPr>
                        <a:t>중력</a:t>
                      </a:r>
                      <a:endParaRPr lang="ko-KR" altLang="en-US" sz="1600" dirty="0">
                        <a:solidFill>
                          <a:schemeClr val="tx1"/>
                        </a:solidFill>
                        <a:effectLst/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solidFill>
                            <a:schemeClr val="tx1"/>
                          </a:solidFill>
                          <a:effectLst/>
                          <a:latin typeface="HY강B" pitchFamily="18" charset="-127"/>
                          <a:ea typeface="HY강B" pitchFamily="18" charset="-127"/>
                        </a:rPr>
                        <a:t>전기력</a:t>
                      </a:r>
                      <a:endParaRPr lang="ko-KR" altLang="en-US" sz="1600" dirty="0">
                        <a:solidFill>
                          <a:schemeClr val="tx1"/>
                        </a:solidFill>
                        <a:effectLst/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solidFill>
                            <a:schemeClr val="tx1"/>
                          </a:solidFill>
                          <a:effectLst/>
                          <a:latin typeface="HY강B" pitchFamily="18" charset="-127"/>
                          <a:ea typeface="HY강B" pitchFamily="18" charset="-127"/>
                        </a:rPr>
                        <a:t>자기력</a:t>
                      </a:r>
                      <a:endParaRPr lang="ko-KR" altLang="en-US" sz="1600" dirty="0">
                        <a:solidFill>
                          <a:schemeClr val="tx1"/>
                        </a:solidFill>
                        <a:effectLst/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 anchor="ctr"/>
                </a:tc>
              </a:tr>
              <a:tr h="62565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solidFill>
                            <a:schemeClr val="tx1"/>
                          </a:solidFill>
                          <a:effectLst/>
                          <a:latin typeface="HY강B" pitchFamily="18" charset="-127"/>
                          <a:ea typeface="HY강B" pitchFamily="18" charset="-127"/>
                        </a:rPr>
                        <a:t>원인</a:t>
                      </a:r>
                      <a:endParaRPr lang="ko-KR" altLang="en-US" sz="1600" dirty="0">
                        <a:solidFill>
                          <a:schemeClr val="tx1"/>
                        </a:solidFill>
                        <a:effectLst/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solidFill>
                            <a:schemeClr val="tx1"/>
                          </a:solidFill>
                          <a:effectLst/>
                          <a:latin typeface="HY강B" pitchFamily="18" charset="-127"/>
                          <a:ea typeface="HY강B" pitchFamily="18" charset="-127"/>
                        </a:rPr>
                        <a:t>질량</a:t>
                      </a:r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effectLst/>
                          <a:latin typeface="HY강B" pitchFamily="18" charset="-127"/>
                          <a:ea typeface="HY강B" pitchFamily="18" charset="-127"/>
                        </a:rPr>
                        <a:t>(m)</a:t>
                      </a:r>
                      <a:endParaRPr lang="ko-KR" altLang="en-US" sz="1600" dirty="0">
                        <a:solidFill>
                          <a:schemeClr val="tx1"/>
                        </a:solidFill>
                        <a:effectLst/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solidFill>
                            <a:schemeClr val="tx1"/>
                          </a:solidFill>
                          <a:effectLst/>
                          <a:latin typeface="HY강B" pitchFamily="18" charset="-127"/>
                          <a:ea typeface="HY강B" pitchFamily="18" charset="-127"/>
                        </a:rPr>
                        <a:t>전하</a:t>
                      </a:r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effectLst/>
                          <a:latin typeface="HY강B" pitchFamily="18" charset="-127"/>
                          <a:ea typeface="HY강B" pitchFamily="18" charset="-127"/>
                        </a:rPr>
                        <a:t>(q)</a:t>
                      </a:r>
                      <a:endParaRPr lang="ko-KR" altLang="en-US" sz="1600" dirty="0">
                        <a:solidFill>
                          <a:schemeClr val="tx1"/>
                        </a:solidFill>
                        <a:effectLst/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solidFill>
                            <a:schemeClr val="tx1"/>
                          </a:solidFill>
                          <a:effectLst/>
                          <a:latin typeface="HY강B" pitchFamily="18" charset="-127"/>
                          <a:ea typeface="HY강B" pitchFamily="18" charset="-127"/>
                        </a:rPr>
                        <a:t>움직이는</a:t>
                      </a:r>
                      <a:endParaRPr lang="en-US" altLang="ko-KR" sz="1600" dirty="0" smtClean="0">
                        <a:solidFill>
                          <a:schemeClr val="tx1"/>
                        </a:solidFill>
                        <a:effectLst/>
                        <a:latin typeface="HY강B" pitchFamily="18" charset="-127"/>
                        <a:ea typeface="HY강B" pitchFamily="18" charset="-127"/>
                      </a:endParaRPr>
                    </a:p>
                    <a:p>
                      <a:pPr algn="ctr" latinLnBrk="1"/>
                      <a:r>
                        <a:rPr lang="ko-KR" altLang="en-US" sz="1600" dirty="0" smtClean="0">
                          <a:solidFill>
                            <a:schemeClr val="tx1"/>
                          </a:solidFill>
                          <a:effectLst/>
                          <a:latin typeface="HY강B" pitchFamily="18" charset="-127"/>
                          <a:ea typeface="HY강B" pitchFamily="18" charset="-127"/>
                        </a:rPr>
                        <a:t>전하</a:t>
                      </a:r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effectLst/>
                          <a:latin typeface="HY강B" pitchFamily="18" charset="-127"/>
                          <a:ea typeface="HY강B" pitchFamily="18" charset="-127"/>
                        </a:rPr>
                        <a:t>(q, v)</a:t>
                      </a:r>
                      <a:endParaRPr lang="ko-KR" altLang="en-US" sz="1600" dirty="0">
                        <a:solidFill>
                          <a:schemeClr val="tx1"/>
                        </a:solidFill>
                        <a:effectLst/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 anchor="ctr"/>
                </a:tc>
              </a:tr>
              <a:tr h="89449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solidFill>
                            <a:schemeClr val="tx1"/>
                          </a:solidFill>
                          <a:effectLst/>
                          <a:latin typeface="HY강B" pitchFamily="18" charset="-127"/>
                          <a:ea typeface="HY강B" pitchFamily="18" charset="-127"/>
                        </a:rPr>
                        <a:t>거리와의</a:t>
                      </a:r>
                      <a:endParaRPr lang="en-US" altLang="ko-KR" sz="1600" dirty="0" smtClean="0">
                        <a:solidFill>
                          <a:schemeClr val="tx1"/>
                        </a:solidFill>
                        <a:effectLst/>
                        <a:latin typeface="HY강B" pitchFamily="18" charset="-127"/>
                        <a:ea typeface="HY강B" pitchFamily="18" charset="-127"/>
                      </a:endParaRPr>
                    </a:p>
                    <a:p>
                      <a:pPr algn="ctr" latinLnBrk="1"/>
                      <a:r>
                        <a:rPr lang="ko-KR" altLang="en-US" sz="1600" dirty="0" smtClean="0">
                          <a:solidFill>
                            <a:schemeClr val="tx1"/>
                          </a:solidFill>
                          <a:effectLst/>
                          <a:latin typeface="HY강B" pitchFamily="18" charset="-127"/>
                          <a:ea typeface="HY강B" pitchFamily="18" charset="-127"/>
                        </a:rPr>
                        <a:t>관계</a:t>
                      </a:r>
                      <a:endParaRPr lang="ko-KR" altLang="en-US" sz="1600" dirty="0">
                        <a:solidFill>
                          <a:schemeClr val="tx1"/>
                        </a:solidFill>
                        <a:effectLst/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solidFill>
                          <a:schemeClr val="tx1"/>
                        </a:solidFill>
                        <a:effectLst/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solidFill>
                          <a:schemeClr val="tx1"/>
                        </a:solidFill>
                        <a:effectLst/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solidFill>
                          <a:schemeClr val="tx1"/>
                        </a:solidFill>
                        <a:effectLst/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 anchor="ctr"/>
                </a:tc>
              </a:tr>
              <a:tr h="89449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solidFill>
                            <a:schemeClr val="tx1"/>
                          </a:solidFill>
                          <a:effectLst/>
                          <a:latin typeface="HY강B" pitchFamily="18" charset="-127"/>
                          <a:ea typeface="HY강B" pitchFamily="18" charset="-127"/>
                        </a:rPr>
                        <a:t>방향</a:t>
                      </a:r>
                      <a:endParaRPr lang="ko-KR" altLang="en-US" sz="1600" dirty="0">
                        <a:solidFill>
                          <a:schemeClr val="tx1"/>
                        </a:solidFill>
                        <a:effectLst/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solidFill>
                            <a:schemeClr val="tx1"/>
                          </a:solidFill>
                          <a:effectLst/>
                          <a:latin typeface="HY강B" pitchFamily="18" charset="-127"/>
                          <a:ea typeface="HY강B" pitchFamily="18" charset="-127"/>
                        </a:rPr>
                        <a:t>질량 간의</a:t>
                      </a:r>
                      <a:endParaRPr lang="en-US" altLang="ko-KR" sz="1600" dirty="0" smtClean="0">
                        <a:solidFill>
                          <a:schemeClr val="tx1"/>
                        </a:solidFill>
                        <a:effectLst/>
                        <a:latin typeface="HY강B" pitchFamily="18" charset="-127"/>
                        <a:ea typeface="HY강B" pitchFamily="18" charset="-127"/>
                      </a:endParaRPr>
                    </a:p>
                    <a:p>
                      <a:pPr algn="ctr" latinLnBrk="1"/>
                      <a:r>
                        <a:rPr lang="ko-KR" altLang="en-US" sz="1600" dirty="0" smtClean="0">
                          <a:solidFill>
                            <a:schemeClr val="tx1"/>
                          </a:solidFill>
                          <a:effectLst/>
                          <a:latin typeface="HY강B" pitchFamily="18" charset="-127"/>
                          <a:ea typeface="HY강B" pitchFamily="18" charset="-127"/>
                        </a:rPr>
                        <a:t>연직선상</a:t>
                      </a:r>
                      <a:endParaRPr lang="ko-KR" altLang="en-US" sz="1600" dirty="0">
                        <a:solidFill>
                          <a:schemeClr val="tx1"/>
                        </a:solidFill>
                        <a:effectLst/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solidFill>
                            <a:schemeClr val="tx1"/>
                          </a:solidFill>
                          <a:effectLst/>
                          <a:latin typeface="HY강B" pitchFamily="18" charset="-127"/>
                          <a:ea typeface="HY강B" pitchFamily="18" charset="-127"/>
                        </a:rPr>
                        <a:t>전하 간의</a:t>
                      </a:r>
                      <a:endParaRPr lang="en-US" altLang="ko-KR" sz="1600" dirty="0" smtClean="0">
                        <a:solidFill>
                          <a:schemeClr val="tx1"/>
                        </a:solidFill>
                        <a:effectLst/>
                        <a:latin typeface="HY강B" pitchFamily="18" charset="-127"/>
                        <a:ea typeface="HY강B" pitchFamily="18" charset="-127"/>
                      </a:endParaRPr>
                    </a:p>
                    <a:p>
                      <a:pPr algn="ctr" latinLnBrk="1"/>
                      <a:r>
                        <a:rPr lang="ko-KR" altLang="en-US" sz="1600" dirty="0" smtClean="0">
                          <a:solidFill>
                            <a:schemeClr val="tx1"/>
                          </a:solidFill>
                          <a:effectLst/>
                          <a:latin typeface="HY강B" pitchFamily="18" charset="-127"/>
                          <a:ea typeface="HY강B" pitchFamily="18" charset="-127"/>
                        </a:rPr>
                        <a:t>연직선상</a:t>
                      </a:r>
                      <a:endParaRPr lang="ko-KR" altLang="en-US" sz="1600" dirty="0">
                        <a:solidFill>
                          <a:schemeClr val="tx1"/>
                        </a:solidFill>
                        <a:effectLst/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solidFill>
                            <a:schemeClr val="tx1"/>
                          </a:solidFill>
                          <a:effectLst/>
                          <a:latin typeface="HY강B" pitchFamily="18" charset="-127"/>
                          <a:ea typeface="HY강B" pitchFamily="18" charset="-127"/>
                        </a:rPr>
                        <a:t>전하가 움직이는</a:t>
                      </a:r>
                      <a:endParaRPr lang="en-US" altLang="ko-KR" sz="1600" dirty="0" smtClean="0">
                        <a:solidFill>
                          <a:schemeClr val="tx1"/>
                        </a:solidFill>
                        <a:effectLst/>
                        <a:latin typeface="HY강B" pitchFamily="18" charset="-127"/>
                        <a:ea typeface="HY강B" pitchFamily="18" charset="-127"/>
                      </a:endParaRPr>
                    </a:p>
                    <a:p>
                      <a:pPr algn="ctr" latinLnBrk="1"/>
                      <a:r>
                        <a:rPr lang="ko-KR" altLang="en-US" sz="1600" dirty="0" smtClean="0">
                          <a:solidFill>
                            <a:schemeClr val="tx1"/>
                          </a:solidFill>
                          <a:effectLst/>
                          <a:latin typeface="HY강B" pitchFamily="18" charset="-127"/>
                          <a:ea typeface="HY강B" pitchFamily="18" charset="-127"/>
                        </a:rPr>
                        <a:t>방향과 항상 수직</a:t>
                      </a:r>
                      <a:endParaRPr lang="ko-KR" altLang="en-US" sz="1600" dirty="0">
                        <a:solidFill>
                          <a:schemeClr val="tx1"/>
                        </a:solidFill>
                        <a:effectLst/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 anchor="ctr"/>
                </a:tc>
              </a:tr>
              <a:tr h="89449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solidFill>
                            <a:schemeClr val="tx1"/>
                          </a:solidFill>
                          <a:effectLst/>
                          <a:latin typeface="HY강B" pitchFamily="18" charset="-127"/>
                          <a:ea typeface="HY강B" pitchFamily="18" charset="-127"/>
                        </a:rPr>
                        <a:t>비례 상수</a:t>
                      </a:r>
                      <a:endParaRPr lang="ko-KR" altLang="en-US" sz="1600" dirty="0">
                        <a:solidFill>
                          <a:schemeClr val="tx1"/>
                        </a:solidFill>
                        <a:effectLst/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solidFill>
                          <a:schemeClr val="tx1"/>
                        </a:solidFill>
                        <a:effectLst/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solidFill>
                          <a:schemeClr val="tx1"/>
                        </a:solidFill>
                        <a:effectLst/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solidFill>
                          <a:schemeClr val="tx1"/>
                        </a:solidFill>
                        <a:effectLst/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44034" name="Object 2"/>
          <p:cNvGraphicFramePr>
            <a:graphicFrameLocks noChangeAspect="1"/>
          </p:cNvGraphicFramePr>
          <p:nvPr/>
        </p:nvGraphicFramePr>
        <p:xfrm>
          <a:off x="3390404" y="3102669"/>
          <a:ext cx="317500" cy="614363"/>
        </p:xfrm>
        <a:graphic>
          <a:graphicData uri="http://schemas.openxmlformats.org/presentationml/2006/ole">
            <p:oleObj spid="_x0000_s44034" name="수식" r:id="rId3" imgW="203040" imgH="393480" progId="Equation.3">
              <p:embed/>
            </p:oleObj>
          </a:graphicData>
        </a:graphic>
      </p:graphicFrame>
      <p:graphicFrame>
        <p:nvGraphicFramePr>
          <p:cNvPr id="44035" name="Object 3"/>
          <p:cNvGraphicFramePr>
            <a:graphicFrameLocks noChangeAspect="1"/>
          </p:cNvGraphicFramePr>
          <p:nvPr/>
        </p:nvGraphicFramePr>
        <p:xfrm>
          <a:off x="5478636" y="3102670"/>
          <a:ext cx="317500" cy="614362"/>
        </p:xfrm>
        <a:graphic>
          <a:graphicData uri="http://schemas.openxmlformats.org/presentationml/2006/ole">
            <p:oleObj spid="_x0000_s44035" name="수식" r:id="rId4" imgW="203040" imgH="393480" progId="Equation.3">
              <p:embed/>
            </p:oleObj>
          </a:graphicData>
        </a:graphic>
      </p:graphicFrame>
      <p:graphicFrame>
        <p:nvGraphicFramePr>
          <p:cNvPr id="44036" name="Object 4"/>
          <p:cNvGraphicFramePr>
            <a:graphicFrameLocks noChangeAspect="1"/>
          </p:cNvGraphicFramePr>
          <p:nvPr/>
        </p:nvGraphicFramePr>
        <p:xfrm>
          <a:off x="7380312" y="3102670"/>
          <a:ext cx="317500" cy="614362"/>
        </p:xfrm>
        <a:graphic>
          <a:graphicData uri="http://schemas.openxmlformats.org/presentationml/2006/ole">
            <p:oleObj spid="_x0000_s44036" name="수식" r:id="rId5" imgW="203040" imgH="393480" progId="Equation.3">
              <p:embed/>
            </p:oleObj>
          </a:graphicData>
        </a:graphic>
      </p:graphicFrame>
      <p:graphicFrame>
        <p:nvGraphicFramePr>
          <p:cNvPr id="44038" name="Object 6"/>
          <p:cNvGraphicFramePr>
            <a:graphicFrameLocks noChangeAspect="1"/>
          </p:cNvGraphicFramePr>
          <p:nvPr/>
        </p:nvGraphicFramePr>
        <p:xfrm>
          <a:off x="3448050" y="5095404"/>
          <a:ext cx="258763" cy="277812"/>
        </p:xfrm>
        <a:graphic>
          <a:graphicData uri="http://schemas.openxmlformats.org/presentationml/2006/ole">
            <p:oleObj spid="_x0000_s44038" name="수식" r:id="rId6" imgW="164880" imgH="177480" progId="Equation.3">
              <p:embed/>
            </p:oleObj>
          </a:graphicData>
        </a:graphic>
      </p:graphicFrame>
      <p:graphicFrame>
        <p:nvGraphicFramePr>
          <p:cNvPr id="44039" name="Object 7"/>
          <p:cNvGraphicFramePr>
            <a:graphicFrameLocks noChangeAspect="1"/>
          </p:cNvGraphicFramePr>
          <p:nvPr/>
        </p:nvGraphicFramePr>
        <p:xfrm>
          <a:off x="5349875" y="4886325"/>
          <a:ext cx="576263" cy="674688"/>
        </p:xfrm>
        <a:graphic>
          <a:graphicData uri="http://schemas.openxmlformats.org/presentationml/2006/ole">
            <p:oleObj spid="_x0000_s44039" name="수식" r:id="rId7" imgW="368280" imgH="431640" progId="Equation.3">
              <p:embed/>
            </p:oleObj>
          </a:graphicData>
        </a:graphic>
      </p:graphicFrame>
      <p:graphicFrame>
        <p:nvGraphicFramePr>
          <p:cNvPr id="44040" name="Object 8"/>
          <p:cNvGraphicFramePr>
            <a:graphicFrameLocks noChangeAspect="1"/>
          </p:cNvGraphicFramePr>
          <p:nvPr/>
        </p:nvGraphicFramePr>
        <p:xfrm>
          <a:off x="7324725" y="4897438"/>
          <a:ext cx="398463" cy="615950"/>
        </p:xfrm>
        <a:graphic>
          <a:graphicData uri="http://schemas.openxmlformats.org/presentationml/2006/ole">
            <p:oleObj spid="_x0000_s44040" name="수식" r:id="rId8" imgW="253800" imgH="393480" progId="Equation.3">
              <p:embed/>
            </p:oleObj>
          </a:graphicData>
        </a:graphic>
      </p:graphicFrame>
      <p:sp>
        <p:nvSpPr>
          <p:cNvPr id="14" name="제목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ko-KR" altLang="en-US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나무B" pitchFamily="18" charset="-127"/>
                <a:ea typeface="HY나무B" pitchFamily="18" charset="-127"/>
              </a:rPr>
              <a:t>솔</a:t>
            </a:r>
            <a:r>
              <a:rPr lang="ko-KR" alt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나무B" pitchFamily="18" charset="-127"/>
                <a:ea typeface="HY나무B" pitchFamily="18" charset="-127"/>
              </a:rPr>
              <a:t>레노이드</a:t>
            </a:r>
            <a:r>
              <a:rPr lang="ko-KR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나무B" pitchFamily="18" charset="-127"/>
                <a:ea typeface="HY나무B" pitchFamily="18" charset="-127"/>
              </a:rPr>
              <a:t> 내부의 자기장 측정</a:t>
            </a:r>
            <a:endParaRPr lang="ko-KR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나무B" pitchFamily="18" charset="-127"/>
              <a:ea typeface="HY나무B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8639"/>
          </a:xfrm>
        </p:spPr>
        <p:txBody>
          <a:bodyPr>
            <a:normAutofit/>
          </a:bodyPr>
          <a:lstStyle/>
          <a:p>
            <a:r>
              <a:rPr lang="ko-KR" altLang="en-US" sz="1800" dirty="0" smtClean="0">
                <a:latin typeface="HY강B" pitchFamily="18" charset="-127"/>
                <a:ea typeface="HY강B" pitchFamily="18" charset="-127"/>
              </a:rPr>
              <a:t>원형 도선의 경우</a:t>
            </a:r>
            <a:endParaRPr lang="ko-KR" altLang="en-US" sz="1800" dirty="0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59" name="원호 58"/>
          <p:cNvSpPr/>
          <p:nvPr/>
        </p:nvSpPr>
        <p:spPr>
          <a:xfrm>
            <a:off x="899592" y="2132856"/>
            <a:ext cx="432048" cy="1224000"/>
          </a:xfrm>
          <a:prstGeom prst="arc">
            <a:avLst/>
          </a:prstGeom>
          <a:ln>
            <a:headEnd type="stealth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1" name="타원 60"/>
          <p:cNvSpPr/>
          <p:nvPr/>
        </p:nvSpPr>
        <p:spPr>
          <a:xfrm>
            <a:off x="755576" y="2132856"/>
            <a:ext cx="432048" cy="1224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63" name="개체 62"/>
          <p:cNvGraphicFramePr>
            <a:graphicFrameLocks noChangeAspect="1"/>
          </p:cNvGraphicFramePr>
          <p:nvPr/>
        </p:nvGraphicFramePr>
        <p:xfrm>
          <a:off x="1390000" y="2276872"/>
          <a:ext cx="229672" cy="298574"/>
        </p:xfrm>
        <a:graphic>
          <a:graphicData uri="http://schemas.openxmlformats.org/presentationml/2006/ole">
            <p:oleObj spid="_x0000_s19470" name="수식" r:id="rId3" imgW="126720" imgH="164880" progId="Equation.3">
              <p:embed/>
            </p:oleObj>
          </a:graphicData>
        </a:graphic>
      </p:graphicFrame>
      <p:graphicFrame>
        <p:nvGraphicFramePr>
          <p:cNvPr id="19472" name="Object 16"/>
          <p:cNvGraphicFramePr>
            <a:graphicFrameLocks noChangeAspect="1"/>
          </p:cNvGraphicFramePr>
          <p:nvPr/>
        </p:nvGraphicFramePr>
        <p:xfrm>
          <a:off x="1979712" y="2132856"/>
          <a:ext cx="2024063" cy="652463"/>
        </p:xfrm>
        <a:graphic>
          <a:graphicData uri="http://schemas.openxmlformats.org/presentationml/2006/ole">
            <p:oleObj spid="_x0000_s19472" name="수식" r:id="rId4" imgW="1295280" imgH="419040" progId="Equation.3">
              <p:embed/>
            </p:oleObj>
          </a:graphicData>
        </a:graphic>
      </p:graphicFrame>
      <p:sp>
        <p:nvSpPr>
          <p:cNvPr id="66" name="내용 개체 틀 6"/>
          <p:cNvSpPr txBox="1">
            <a:spLocks/>
          </p:cNvSpPr>
          <p:nvPr/>
        </p:nvSpPr>
        <p:spPr>
          <a:xfrm>
            <a:off x="4191272" y="2204864"/>
            <a:ext cx="1100808" cy="3886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ko-KR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강B" pitchFamily="18" charset="-127"/>
                <a:ea typeface="HY강B" pitchFamily="18" charset="-127"/>
                <a:cs typeface="Times New Roman" pitchFamily="18" charset="0"/>
              </a:rPr>
              <a:t>적분하면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Y강B" pitchFamily="18" charset="-127"/>
              <a:ea typeface="HY강B" pitchFamily="18" charset="-127"/>
              <a:cs typeface="Times New Roman" pitchFamily="18" charset="0"/>
            </a:endParaRPr>
          </a:p>
        </p:txBody>
      </p:sp>
      <p:graphicFrame>
        <p:nvGraphicFramePr>
          <p:cNvPr id="19473" name="Object 17"/>
          <p:cNvGraphicFramePr>
            <a:graphicFrameLocks noChangeAspect="1"/>
          </p:cNvGraphicFramePr>
          <p:nvPr/>
        </p:nvGraphicFramePr>
        <p:xfrm>
          <a:off x="5292080" y="2060848"/>
          <a:ext cx="1944688" cy="692150"/>
        </p:xfrm>
        <a:graphic>
          <a:graphicData uri="http://schemas.openxmlformats.org/presentationml/2006/ole">
            <p:oleObj spid="_x0000_s19473" name="수식" r:id="rId5" imgW="1244520" imgH="444240" progId="Equation.3">
              <p:embed/>
            </p:oleObj>
          </a:graphicData>
        </a:graphic>
      </p:graphicFrame>
      <p:cxnSp>
        <p:nvCxnSpPr>
          <p:cNvPr id="68" name="직선 화살표 연결선 67"/>
          <p:cNvCxnSpPr/>
          <p:nvPr/>
        </p:nvCxnSpPr>
        <p:spPr>
          <a:xfrm flipH="1">
            <a:off x="215600" y="2780928"/>
            <a:ext cx="756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9474" name="Object 18"/>
          <p:cNvGraphicFramePr>
            <a:graphicFrameLocks noChangeAspect="1"/>
          </p:cNvGraphicFramePr>
          <p:nvPr/>
        </p:nvGraphicFramePr>
        <p:xfrm>
          <a:off x="310952" y="2348880"/>
          <a:ext cx="228600" cy="298450"/>
        </p:xfrm>
        <a:graphic>
          <a:graphicData uri="http://schemas.openxmlformats.org/presentationml/2006/ole">
            <p:oleObj spid="_x0000_s19474" name="수식" r:id="rId6" imgW="126720" imgH="164880" progId="Equation.3">
              <p:embed/>
            </p:oleObj>
          </a:graphicData>
        </a:graphic>
      </p:graphicFrame>
      <p:sp>
        <p:nvSpPr>
          <p:cNvPr id="70" name="타원 69"/>
          <p:cNvSpPr/>
          <p:nvPr/>
        </p:nvSpPr>
        <p:spPr>
          <a:xfrm>
            <a:off x="835585" y="3961655"/>
            <a:ext cx="432048" cy="115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2" name="타원 71"/>
          <p:cNvSpPr/>
          <p:nvPr/>
        </p:nvSpPr>
        <p:spPr>
          <a:xfrm>
            <a:off x="987602" y="3961655"/>
            <a:ext cx="432048" cy="115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3" name="타원 72"/>
          <p:cNvSpPr/>
          <p:nvPr/>
        </p:nvSpPr>
        <p:spPr>
          <a:xfrm>
            <a:off x="1139619" y="3961655"/>
            <a:ext cx="432048" cy="115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4" name="타원 73"/>
          <p:cNvSpPr/>
          <p:nvPr/>
        </p:nvSpPr>
        <p:spPr>
          <a:xfrm>
            <a:off x="1291636" y="3961655"/>
            <a:ext cx="432048" cy="115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5" name="타원 74"/>
          <p:cNvSpPr/>
          <p:nvPr/>
        </p:nvSpPr>
        <p:spPr>
          <a:xfrm>
            <a:off x="1443653" y="3961655"/>
            <a:ext cx="432048" cy="115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6" name="타원 75"/>
          <p:cNvSpPr/>
          <p:nvPr/>
        </p:nvSpPr>
        <p:spPr>
          <a:xfrm>
            <a:off x="1595670" y="3961655"/>
            <a:ext cx="432048" cy="115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7" name="타원 76"/>
          <p:cNvSpPr/>
          <p:nvPr/>
        </p:nvSpPr>
        <p:spPr>
          <a:xfrm>
            <a:off x="1747687" y="3961655"/>
            <a:ext cx="432048" cy="115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8" name="타원 77"/>
          <p:cNvSpPr/>
          <p:nvPr/>
        </p:nvSpPr>
        <p:spPr>
          <a:xfrm>
            <a:off x="1899704" y="3961655"/>
            <a:ext cx="432048" cy="115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9" name="타원 78"/>
          <p:cNvSpPr/>
          <p:nvPr/>
        </p:nvSpPr>
        <p:spPr>
          <a:xfrm>
            <a:off x="2051720" y="3961655"/>
            <a:ext cx="432048" cy="115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0" name="타원 79"/>
          <p:cNvSpPr/>
          <p:nvPr/>
        </p:nvSpPr>
        <p:spPr>
          <a:xfrm>
            <a:off x="683568" y="3961655"/>
            <a:ext cx="432048" cy="115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" name="원호 80"/>
          <p:cNvSpPr/>
          <p:nvPr/>
        </p:nvSpPr>
        <p:spPr>
          <a:xfrm>
            <a:off x="2195736" y="3889647"/>
            <a:ext cx="432048" cy="1152000"/>
          </a:xfrm>
          <a:prstGeom prst="arc">
            <a:avLst/>
          </a:prstGeom>
          <a:ln>
            <a:headEnd type="stealth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aphicFrame>
        <p:nvGraphicFramePr>
          <p:cNvPr id="82" name="개체 81"/>
          <p:cNvGraphicFramePr>
            <a:graphicFrameLocks noChangeAspect="1"/>
          </p:cNvGraphicFramePr>
          <p:nvPr/>
        </p:nvGraphicFramePr>
        <p:xfrm>
          <a:off x="2614136" y="4033663"/>
          <a:ext cx="229672" cy="298574"/>
        </p:xfrm>
        <a:graphic>
          <a:graphicData uri="http://schemas.openxmlformats.org/presentationml/2006/ole">
            <p:oleObj spid="_x0000_s19475" name="수식" r:id="rId7" imgW="126720" imgH="164880" progId="Equation.3">
              <p:embed/>
            </p:oleObj>
          </a:graphicData>
        </a:graphic>
      </p:graphicFrame>
      <p:sp>
        <p:nvSpPr>
          <p:cNvPr id="83" name="내용 개체 틀 6"/>
          <p:cNvSpPr txBox="1">
            <a:spLocks/>
          </p:cNvSpPr>
          <p:nvPr/>
        </p:nvSpPr>
        <p:spPr>
          <a:xfrm>
            <a:off x="539552" y="3356992"/>
            <a:ext cx="8229600" cy="3886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ko-KR" alt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강B" pitchFamily="18" charset="-127"/>
                <a:ea typeface="HY강B" pitchFamily="18" charset="-127"/>
                <a:cs typeface="Times New Roman" pitchFamily="18" charset="0"/>
              </a:rPr>
              <a:t>솔레노이드의</a:t>
            </a:r>
            <a:r>
              <a:rPr kumimoji="0" lang="ko-KR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강B" pitchFamily="18" charset="-127"/>
                <a:ea typeface="HY강B" pitchFamily="18" charset="-127"/>
                <a:cs typeface="Times New Roman" pitchFamily="18" charset="0"/>
              </a:rPr>
              <a:t> 경우</a:t>
            </a:r>
            <a:r>
              <a:rPr kumimoji="0" lang="en-US" altLang="ko-K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강B" pitchFamily="18" charset="-127"/>
                <a:ea typeface="HY강B" pitchFamily="18" charset="-127"/>
                <a:cs typeface="Times New Roman" pitchFamily="18" charset="0"/>
              </a:rPr>
              <a:t>(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  <a:cs typeface="Times New Roman" pitchFamily="18" charset="0"/>
              </a:rPr>
              <a:t>총 길이 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  <a:cs typeface="Times New Roman" pitchFamily="18" charset="0"/>
              </a:rPr>
              <a:t>L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  <a:cs typeface="Times New Roman" pitchFamily="18" charset="0"/>
              </a:rPr>
              <a:t>이고 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  <a:cs typeface="Times New Roman" pitchFamily="18" charset="0"/>
              </a:rPr>
              <a:t>N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  <a:cs typeface="Times New Roman" pitchFamily="18" charset="0"/>
              </a:rPr>
              <a:t>번 감겨 있다고 하면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  <a:cs typeface="Times New Roman" pitchFamily="18" charset="0"/>
              </a:rPr>
              <a:t>)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Y강B" pitchFamily="18" charset="-127"/>
              <a:ea typeface="HY강B" pitchFamily="18" charset="-127"/>
              <a:cs typeface="Times New Roman" pitchFamily="18" charset="0"/>
            </a:endParaRPr>
          </a:p>
        </p:txBody>
      </p:sp>
      <p:graphicFrame>
        <p:nvGraphicFramePr>
          <p:cNvPr id="19477" name="Object 21"/>
          <p:cNvGraphicFramePr>
            <a:graphicFrameLocks noChangeAspect="1"/>
          </p:cNvGraphicFramePr>
          <p:nvPr/>
        </p:nvGraphicFramePr>
        <p:xfrm>
          <a:off x="3033811" y="3961655"/>
          <a:ext cx="3554413" cy="692150"/>
        </p:xfrm>
        <a:graphic>
          <a:graphicData uri="http://schemas.openxmlformats.org/presentationml/2006/ole">
            <p:oleObj spid="_x0000_s19477" name="수식" r:id="rId8" imgW="2273040" imgH="444240" progId="Equation.3">
              <p:embed/>
            </p:oleObj>
          </a:graphicData>
        </a:graphic>
      </p:graphicFrame>
      <p:graphicFrame>
        <p:nvGraphicFramePr>
          <p:cNvPr id="19479" name="Object 23"/>
          <p:cNvGraphicFramePr>
            <a:graphicFrameLocks noChangeAspect="1"/>
          </p:cNvGraphicFramePr>
          <p:nvPr/>
        </p:nvGraphicFramePr>
        <p:xfrm>
          <a:off x="3131840" y="4681735"/>
          <a:ext cx="2660650" cy="731837"/>
        </p:xfrm>
        <a:graphic>
          <a:graphicData uri="http://schemas.openxmlformats.org/presentationml/2006/ole">
            <p:oleObj spid="_x0000_s19479" name="수식" r:id="rId9" imgW="1701720" imgH="469800" progId="Equation.3">
              <p:embed/>
            </p:oleObj>
          </a:graphicData>
        </a:graphic>
      </p:graphicFrame>
      <p:sp>
        <p:nvSpPr>
          <p:cNvPr id="84" name="내용 개체 틀 6"/>
          <p:cNvSpPr txBox="1">
            <a:spLocks/>
          </p:cNvSpPr>
          <p:nvPr/>
        </p:nvSpPr>
        <p:spPr>
          <a:xfrm>
            <a:off x="6732240" y="4105671"/>
            <a:ext cx="1100808" cy="3886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ko-KR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강B" pitchFamily="18" charset="-127"/>
                <a:ea typeface="HY강B" pitchFamily="18" charset="-127"/>
                <a:cs typeface="Times New Roman" pitchFamily="18" charset="0"/>
              </a:rPr>
              <a:t>적분하면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Y강B" pitchFamily="18" charset="-127"/>
              <a:ea typeface="HY강B" pitchFamily="18" charset="-127"/>
              <a:cs typeface="Times New Roman" pitchFamily="18" charset="0"/>
            </a:endParaRPr>
          </a:p>
        </p:txBody>
      </p:sp>
      <p:sp>
        <p:nvSpPr>
          <p:cNvPr id="85" name="내용 개체 틀 6"/>
          <p:cNvSpPr txBox="1">
            <a:spLocks/>
          </p:cNvSpPr>
          <p:nvPr/>
        </p:nvSpPr>
        <p:spPr>
          <a:xfrm>
            <a:off x="755576" y="5545831"/>
            <a:ext cx="3600400" cy="3886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ko-KR" alt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강B" pitchFamily="18" charset="-127"/>
                <a:ea typeface="HY강B" pitchFamily="18" charset="-127"/>
                <a:cs typeface="Times New Roman" pitchFamily="18" charset="0"/>
              </a:rPr>
              <a:t>충분히긴</a:t>
            </a:r>
            <a:r>
              <a:rPr kumimoji="0" lang="ko-KR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강B" pitchFamily="18" charset="-127"/>
                <a:ea typeface="HY강B" pitchFamily="18" charset="-127"/>
                <a:cs typeface="Times New Roman" pitchFamily="18" charset="0"/>
              </a:rPr>
              <a:t> 도선에 대하여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HY강B" pitchFamily="18" charset="-127"/>
              <a:cs typeface="Times New Roman" pitchFamily="18" charset="0"/>
            </a:endParaRPr>
          </a:p>
        </p:txBody>
      </p:sp>
      <p:graphicFrame>
        <p:nvGraphicFramePr>
          <p:cNvPr id="19480" name="Object 24"/>
          <p:cNvGraphicFramePr>
            <a:graphicFrameLocks noChangeAspect="1"/>
          </p:cNvGraphicFramePr>
          <p:nvPr/>
        </p:nvGraphicFramePr>
        <p:xfrm>
          <a:off x="3419872" y="5517232"/>
          <a:ext cx="1131888" cy="395287"/>
        </p:xfrm>
        <a:graphic>
          <a:graphicData uri="http://schemas.openxmlformats.org/presentationml/2006/ole">
            <p:oleObj spid="_x0000_s19480" name="수식" r:id="rId10" imgW="723600" imgH="253800" progId="Equation.3">
              <p:embed/>
            </p:oleObj>
          </a:graphicData>
        </a:graphic>
      </p:graphicFrame>
      <p:sp>
        <p:nvSpPr>
          <p:cNvPr id="89" name="제목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ko-KR" altLang="en-US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나무B" pitchFamily="18" charset="-127"/>
                <a:ea typeface="HY나무B" pitchFamily="18" charset="-127"/>
              </a:rPr>
              <a:t>솔</a:t>
            </a:r>
            <a:r>
              <a:rPr lang="ko-KR" alt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나무B" pitchFamily="18" charset="-127"/>
                <a:ea typeface="HY나무B" pitchFamily="18" charset="-127"/>
              </a:rPr>
              <a:t>레노이드</a:t>
            </a:r>
            <a:r>
              <a:rPr lang="ko-KR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나무B" pitchFamily="18" charset="-127"/>
                <a:ea typeface="HY나무B" pitchFamily="18" charset="-127"/>
              </a:rPr>
              <a:t> 내부의 자기장 측정</a:t>
            </a:r>
            <a:endParaRPr lang="ko-KR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나무B" pitchFamily="18" charset="-127"/>
              <a:ea typeface="HY나무B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000" dirty="0" smtClean="0">
                <a:latin typeface="HY강B" pitchFamily="18" charset="-127"/>
                <a:ea typeface="HY강B" pitchFamily="18" charset="-127"/>
              </a:rPr>
              <a:t>실험 내용이 어렵더라도 좌절하지 마세요</a:t>
            </a:r>
            <a:r>
              <a:rPr lang="en-US" altLang="ko-KR" sz="2000" dirty="0" smtClean="0">
                <a:latin typeface="HY강B" pitchFamily="18" charset="-127"/>
                <a:ea typeface="HY강B" pitchFamily="18" charset="-127"/>
              </a:rPr>
              <a:t>…T^T</a:t>
            </a:r>
          </a:p>
          <a:p>
            <a:r>
              <a:rPr lang="ko-KR" altLang="en-US" sz="2000" dirty="0" smtClean="0">
                <a:latin typeface="HY강B" pitchFamily="18" charset="-127"/>
                <a:ea typeface="HY강B" pitchFamily="18" charset="-127"/>
              </a:rPr>
              <a:t>실험간의 주의 사항</a:t>
            </a:r>
            <a:endParaRPr lang="en-US" altLang="ko-KR" sz="2000" dirty="0" smtClean="0">
              <a:latin typeface="HY강B" pitchFamily="18" charset="-127"/>
              <a:ea typeface="HY강B" pitchFamily="18" charset="-127"/>
            </a:endParaRPr>
          </a:p>
          <a:p>
            <a:pPr lvl="1"/>
            <a:r>
              <a:rPr lang="ko-KR" altLang="en-US" sz="1600" dirty="0" smtClean="0">
                <a:latin typeface="HY강B" pitchFamily="18" charset="-127"/>
                <a:ea typeface="HY강B" pitchFamily="18" charset="-127"/>
              </a:rPr>
              <a:t>전류가 크니 감전되지 않도록 조심합니다</a:t>
            </a:r>
            <a:r>
              <a:rPr lang="en-US" altLang="ko-KR" sz="1600" dirty="0" smtClean="0">
                <a:latin typeface="HY강B" pitchFamily="18" charset="-127"/>
                <a:ea typeface="HY강B" pitchFamily="18" charset="-127"/>
              </a:rPr>
              <a:t>.</a:t>
            </a:r>
          </a:p>
          <a:p>
            <a:pPr lvl="1"/>
            <a:endParaRPr lang="en-US" altLang="ko-KR" sz="1600" dirty="0" smtClean="0">
              <a:latin typeface="HY강B" pitchFamily="18" charset="-127"/>
              <a:ea typeface="HY강B" pitchFamily="18" charset="-127"/>
            </a:endParaRPr>
          </a:p>
          <a:p>
            <a:pPr lvl="1"/>
            <a:r>
              <a:rPr lang="ko-KR" altLang="en-US" sz="1600" dirty="0" err="1" smtClean="0">
                <a:latin typeface="HY강B" pitchFamily="18" charset="-127"/>
                <a:ea typeface="HY강B" pitchFamily="18" charset="-127"/>
              </a:rPr>
              <a:t>솔레노이드</a:t>
            </a:r>
            <a:r>
              <a:rPr lang="ko-KR" altLang="en-US" sz="1600" dirty="0" smtClean="0">
                <a:latin typeface="HY강B" pitchFamily="18" charset="-127"/>
                <a:ea typeface="HY강B" pitchFamily="18" charset="-127"/>
              </a:rPr>
              <a:t> 속의 자기장에 놓인 전류 천칭의 자기력에 의한 </a:t>
            </a:r>
            <a:r>
              <a:rPr lang="en-US" altLang="ko-KR" sz="1600" dirty="0" smtClean="0">
                <a:latin typeface="HY강B" pitchFamily="18" charset="-127"/>
                <a:ea typeface="HY강B" pitchFamily="18" charset="-127"/>
              </a:rPr>
              <a:t>Torque</a:t>
            </a:r>
            <a:r>
              <a:rPr lang="ko-KR" altLang="en-US" sz="1600" dirty="0" smtClean="0">
                <a:latin typeface="HY강B" pitchFamily="18" charset="-127"/>
                <a:ea typeface="HY강B" pitchFamily="18" charset="-127"/>
              </a:rPr>
              <a:t>와</a:t>
            </a:r>
            <a:r>
              <a:rPr lang="en-US" altLang="ko-KR" sz="1600" dirty="0" smtClean="0">
                <a:latin typeface="HY강B" pitchFamily="18" charset="-127"/>
                <a:ea typeface="HY강B" pitchFamily="18" charset="-127"/>
              </a:rPr>
              <a:t/>
            </a:r>
            <a:br>
              <a:rPr lang="en-US" altLang="ko-KR" sz="1600" dirty="0" smtClean="0">
                <a:latin typeface="HY강B" pitchFamily="18" charset="-127"/>
                <a:ea typeface="HY강B" pitchFamily="18" charset="-127"/>
              </a:rPr>
            </a:br>
            <a:r>
              <a:rPr lang="ko-KR" altLang="en-US" sz="1600" dirty="0" smtClean="0">
                <a:latin typeface="HY강B" pitchFamily="18" charset="-127"/>
                <a:ea typeface="HY강B" pitchFamily="18" charset="-127"/>
              </a:rPr>
              <a:t>전류 </a:t>
            </a:r>
            <a:r>
              <a:rPr lang="ko-KR" altLang="en-US" sz="1600" dirty="0" err="1" smtClean="0">
                <a:latin typeface="HY강B" pitchFamily="18" charset="-127"/>
                <a:ea typeface="HY강B" pitchFamily="18" charset="-127"/>
              </a:rPr>
              <a:t>전칭의</a:t>
            </a:r>
            <a:r>
              <a:rPr lang="ko-KR" altLang="en-US" sz="1600" dirty="0" smtClean="0">
                <a:latin typeface="HY강B" pitchFamily="18" charset="-127"/>
                <a:ea typeface="HY강B" pitchFamily="18" charset="-127"/>
              </a:rPr>
              <a:t> 질량에 따른 중력으로 인한 </a:t>
            </a:r>
            <a:r>
              <a:rPr lang="en-US" altLang="ko-KR" sz="1600" dirty="0" smtClean="0">
                <a:latin typeface="HY강B" pitchFamily="18" charset="-127"/>
                <a:ea typeface="HY강B" pitchFamily="18" charset="-127"/>
              </a:rPr>
              <a:t>Torque</a:t>
            </a:r>
            <a:r>
              <a:rPr lang="ko-KR" altLang="en-US" sz="1600" dirty="0" smtClean="0">
                <a:latin typeface="HY강B" pitchFamily="18" charset="-127"/>
                <a:ea typeface="HY강B" pitchFamily="18" charset="-127"/>
              </a:rPr>
              <a:t>가 같음을 이용한 실험</a:t>
            </a:r>
            <a:endParaRPr lang="en-US" altLang="ko-KR" sz="1600" dirty="0" smtClean="0">
              <a:latin typeface="HY강B" pitchFamily="18" charset="-127"/>
              <a:ea typeface="HY강B" pitchFamily="18" charset="-127"/>
            </a:endParaRPr>
          </a:p>
          <a:p>
            <a:pPr lvl="1">
              <a:buNone/>
            </a:pPr>
            <a:r>
              <a:rPr lang="en-US" altLang="ko-KR" sz="1600" dirty="0" smtClean="0">
                <a:latin typeface="HY강B" pitchFamily="18" charset="-127"/>
                <a:ea typeface="HY강B" pitchFamily="18" charset="-127"/>
                <a:sym typeface="Wingdings" pitchFamily="2" charset="2"/>
              </a:rPr>
              <a:t> </a:t>
            </a:r>
            <a:r>
              <a:rPr lang="ko-KR" altLang="en-US" sz="1600" dirty="0" smtClean="0">
                <a:latin typeface="HY강B" pitchFamily="18" charset="-127"/>
                <a:ea typeface="HY강B" pitchFamily="18" charset="-127"/>
              </a:rPr>
              <a:t>그러므로 초반에 전류 천칭의 수평을 잘 잡는 게 매우 중요합니다</a:t>
            </a:r>
            <a:r>
              <a:rPr lang="en-US" altLang="ko-KR" sz="1600" dirty="0" smtClean="0">
                <a:latin typeface="HY강B" pitchFamily="18" charset="-127"/>
                <a:ea typeface="HY강B" pitchFamily="18" charset="-127"/>
              </a:rPr>
              <a:t>!!!!</a:t>
            </a:r>
          </a:p>
          <a:p>
            <a:pPr lvl="1"/>
            <a:endParaRPr lang="en-US" altLang="ko-KR" sz="1600" dirty="0" smtClean="0">
              <a:latin typeface="HY강B" pitchFamily="18" charset="-127"/>
              <a:ea typeface="HY강B" pitchFamily="18" charset="-127"/>
            </a:endParaRPr>
          </a:p>
          <a:p>
            <a:pPr lvl="1"/>
            <a:r>
              <a:rPr lang="ko-KR" altLang="en-US" sz="1600" dirty="0" err="1" smtClean="0">
                <a:latin typeface="HY강B" pitchFamily="18" charset="-127"/>
                <a:ea typeface="HY강B" pitchFamily="18" charset="-127"/>
              </a:rPr>
              <a:t>찾아야하는</a:t>
            </a:r>
            <a:r>
              <a:rPr lang="ko-KR" altLang="en-US" sz="1600" dirty="0" smtClean="0">
                <a:latin typeface="HY강B" pitchFamily="18" charset="-127"/>
                <a:ea typeface="HY강B" pitchFamily="18" charset="-127"/>
              </a:rPr>
              <a:t> 자기장 값은 총 </a:t>
            </a:r>
            <a:r>
              <a:rPr lang="en-US" altLang="ko-KR" sz="1600" dirty="0" smtClean="0">
                <a:latin typeface="HY강B" pitchFamily="18" charset="-127"/>
                <a:ea typeface="HY강B" pitchFamily="18" charset="-127"/>
              </a:rPr>
              <a:t>3</a:t>
            </a:r>
            <a:r>
              <a:rPr lang="ko-KR" altLang="en-US" sz="1600" dirty="0" smtClean="0">
                <a:latin typeface="HY강B" pitchFamily="18" charset="-127"/>
                <a:ea typeface="HY강B" pitchFamily="18" charset="-127"/>
              </a:rPr>
              <a:t>가지</a:t>
            </a:r>
            <a:r>
              <a:rPr lang="en-US" altLang="ko-KR" sz="1600" dirty="0" smtClean="0">
                <a:latin typeface="HY강B" pitchFamily="18" charset="-127"/>
                <a:ea typeface="HY강B" pitchFamily="18" charset="-127"/>
              </a:rPr>
              <a:t/>
            </a:r>
            <a:br>
              <a:rPr lang="en-US" altLang="ko-KR" sz="1600" dirty="0" smtClean="0">
                <a:latin typeface="HY강B" pitchFamily="18" charset="-127"/>
                <a:ea typeface="HY강B" pitchFamily="18" charset="-127"/>
              </a:rPr>
            </a:br>
            <a:r>
              <a:rPr lang="en-US" altLang="ko-KR" sz="1600" dirty="0" smtClean="0">
                <a:latin typeface="HY강B" pitchFamily="18" charset="-127"/>
                <a:ea typeface="HY강B" pitchFamily="18" charset="-127"/>
              </a:rPr>
              <a:t>(</a:t>
            </a:r>
            <a:r>
              <a:rPr lang="ko-KR" altLang="en-US" sz="1600" dirty="0" smtClean="0">
                <a:latin typeface="HY강B" pitchFamily="18" charset="-127"/>
                <a:ea typeface="HY강B" pitchFamily="18" charset="-127"/>
              </a:rPr>
              <a:t>전류 천칭의 수평을 이용한 자기장 측정</a:t>
            </a:r>
            <a:r>
              <a:rPr lang="en-US" altLang="ko-KR" sz="1600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en-US" altLang="ko-KR" sz="1600" dirty="0" err="1" smtClean="0">
                <a:latin typeface="HY강B" pitchFamily="18" charset="-127"/>
                <a:ea typeface="HY강B" pitchFamily="18" charset="-127"/>
              </a:rPr>
              <a:t>Teslameter</a:t>
            </a:r>
            <a:r>
              <a:rPr lang="ko-KR" altLang="en-US" sz="1600" dirty="0" smtClean="0">
                <a:latin typeface="HY강B" pitchFamily="18" charset="-127"/>
                <a:ea typeface="HY강B" pitchFamily="18" charset="-127"/>
              </a:rPr>
              <a:t>를 이용한 직접적인 자기장 측정</a:t>
            </a:r>
            <a:r>
              <a:rPr lang="en-US" altLang="ko-KR" sz="1600" dirty="0" smtClean="0">
                <a:latin typeface="HY강B" pitchFamily="18" charset="-127"/>
                <a:ea typeface="HY강B" pitchFamily="18" charset="-127"/>
              </a:rPr>
              <a:t>, n</a:t>
            </a:r>
            <a:r>
              <a:rPr lang="ko-KR" altLang="en-US" sz="1600" dirty="0" smtClean="0">
                <a:latin typeface="HY강B" pitchFamily="18" charset="-127"/>
                <a:ea typeface="HY강B" pitchFamily="18" charset="-127"/>
              </a:rPr>
              <a:t>값과 </a:t>
            </a:r>
            <a:r>
              <a:rPr lang="en-US" altLang="ko-KR" sz="1600" dirty="0" smtClean="0">
                <a:latin typeface="HY강B" pitchFamily="18" charset="-127"/>
                <a:ea typeface="HY강B" pitchFamily="18" charset="-127"/>
              </a:rPr>
              <a:t>I </a:t>
            </a:r>
            <a:r>
              <a:rPr lang="ko-KR" altLang="en-US" sz="1600" dirty="0" smtClean="0">
                <a:latin typeface="HY강B" pitchFamily="18" charset="-127"/>
                <a:ea typeface="HY강B" pitchFamily="18" charset="-127"/>
              </a:rPr>
              <a:t>등을 직접 구해서 </a:t>
            </a:r>
            <a:r>
              <a:rPr lang="ko-KR" altLang="en-US" sz="1600" dirty="0" err="1" smtClean="0">
                <a:latin typeface="HY강B" pitchFamily="18" charset="-127"/>
                <a:ea typeface="HY강B" pitchFamily="18" charset="-127"/>
              </a:rPr>
              <a:t>이론식에</a:t>
            </a:r>
            <a:r>
              <a:rPr lang="ko-KR" altLang="en-US" sz="1600" dirty="0" smtClean="0">
                <a:latin typeface="HY강B" pitchFamily="18" charset="-127"/>
                <a:ea typeface="HY강B" pitchFamily="18" charset="-127"/>
              </a:rPr>
              <a:t> 대입하여 구한 자기장</a:t>
            </a:r>
            <a:r>
              <a:rPr lang="en-US" altLang="ko-KR" sz="1600" dirty="0" smtClean="0">
                <a:latin typeface="HY강B" pitchFamily="18" charset="-127"/>
                <a:ea typeface="HY강B" pitchFamily="18" charset="-127"/>
              </a:rPr>
              <a:t>)</a:t>
            </a:r>
          </a:p>
          <a:p>
            <a:pPr lvl="1"/>
            <a:endParaRPr lang="en-US" altLang="ko-KR" sz="1600" dirty="0" smtClean="0">
              <a:latin typeface="HY강B" pitchFamily="18" charset="-127"/>
              <a:ea typeface="HY강B" pitchFamily="18" charset="-127"/>
            </a:endParaRPr>
          </a:p>
          <a:p>
            <a:pPr lvl="1"/>
            <a:r>
              <a:rPr lang="en-US" altLang="ko-KR" sz="1600" dirty="0" err="1" smtClean="0">
                <a:latin typeface="HY강B" pitchFamily="18" charset="-127"/>
                <a:ea typeface="HY강B" pitchFamily="18" charset="-127"/>
              </a:rPr>
              <a:t>Teslameter</a:t>
            </a:r>
            <a:r>
              <a:rPr lang="ko-KR" altLang="en-US" sz="1600" dirty="0" smtClean="0">
                <a:latin typeface="HY강B" pitchFamily="18" charset="-127"/>
                <a:ea typeface="HY강B" pitchFamily="18" charset="-127"/>
              </a:rPr>
              <a:t>는 정밀한 장비로써 지구 자기장도 측정해버립니다</a:t>
            </a:r>
            <a:r>
              <a:rPr lang="en-US" altLang="ko-KR" sz="1600" dirty="0" smtClean="0"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sz="1600" dirty="0" smtClean="0">
                <a:latin typeface="HY강B" pitchFamily="18" charset="-127"/>
                <a:ea typeface="HY강B" pitchFamily="18" charset="-127"/>
              </a:rPr>
              <a:t>초기에 반드시</a:t>
            </a:r>
            <a:r>
              <a:rPr lang="en-US" altLang="ko-KR" sz="1600" dirty="0" smtClean="0">
                <a:latin typeface="HY강B" pitchFamily="18" charset="-127"/>
                <a:ea typeface="HY강B" pitchFamily="18" charset="-127"/>
              </a:rPr>
              <a:t/>
            </a:r>
            <a:br>
              <a:rPr lang="en-US" altLang="ko-KR" sz="1600" dirty="0" smtClean="0">
                <a:latin typeface="HY강B" pitchFamily="18" charset="-127"/>
                <a:ea typeface="HY강B" pitchFamily="18" charset="-127"/>
              </a:rPr>
            </a:br>
            <a:r>
              <a:rPr lang="en-US" altLang="ko-KR" sz="1600" dirty="0" smtClean="0">
                <a:latin typeface="HY강B" pitchFamily="18" charset="-127"/>
                <a:ea typeface="HY강B" pitchFamily="18" charset="-127"/>
              </a:rPr>
              <a:t>0</a:t>
            </a:r>
            <a:r>
              <a:rPr lang="ko-KR" altLang="en-US" sz="1600" dirty="0" smtClean="0">
                <a:latin typeface="HY강B" pitchFamily="18" charset="-127"/>
                <a:ea typeface="HY강B" pitchFamily="18" charset="-127"/>
              </a:rPr>
              <a:t>점 조정 버튼을 눌러주어야 합니다</a:t>
            </a:r>
            <a:r>
              <a:rPr lang="en-US" altLang="ko-KR" sz="1600" dirty="0" smtClean="0"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sz="1600" dirty="0" smtClean="0">
                <a:latin typeface="HY강B" pitchFamily="18" charset="-127"/>
                <a:ea typeface="HY강B" pitchFamily="18" charset="-127"/>
              </a:rPr>
              <a:t>한 번 눌러서 </a:t>
            </a:r>
            <a:r>
              <a:rPr lang="en-US" altLang="ko-KR" sz="1600" dirty="0" smtClean="0">
                <a:latin typeface="HY강B" pitchFamily="18" charset="-127"/>
                <a:ea typeface="HY강B" pitchFamily="18" charset="-127"/>
              </a:rPr>
              <a:t>0</a:t>
            </a:r>
            <a:r>
              <a:rPr lang="ko-KR" altLang="en-US" sz="1600" dirty="0" smtClean="0">
                <a:latin typeface="HY강B" pitchFamily="18" charset="-127"/>
                <a:ea typeface="HY강B" pitchFamily="18" charset="-127"/>
              </a:rPr>
              <a:t>점 조정이 되지 않는 경우</a:t>
            </a:r>
            <a:r>
              <a:rPr lang="en-US" altLang="ko-KR" sz="1600" dirty="0" smtClean="0">
                <a:latin typeface="HY강B" pitchFamily="18" charset="-127"/>
                <a:ea typeface="HY강B" pitchFamily="18" charset="-127"/>
              </a:rPr>
              <a:t/>
            </a:r>
            <a:br>
              <a:rPr lang="en-US" altLang="ko-KR" sz="1600" dirty="0" smtClean="0">
                <a:latin typeface="HY강B" pitchFamily="18" charset="-127"/>
                <a:ea typeface="HY강B" pitchFamily="18" charset="-127"/>
              </a:rPr>
            </a:br>
            <a:r>
              <a:rPr lang="ko-KR" altLang="en-US" sz="1600" dirty="0" smtClean="0">
                <a:latin typeface="HY강B" pitchFamily="18" charset="-127"/>
                <a:ea typeface="HY강B" pitchFamily="18" charset="-127"/>
              </a:rPr>
              <a:t>재차 </a:t>
            </a:r>
            <a:r>
              <a:rPr lang="en-US" altLang="ko-KR" sz="1600" dirty="0" smtClean="0">
                <a:latin typeface="HY강B" pitchFamily="18" charset="-127"/>
                <a:ea typeface="HY강B" pitchFamily="18" charset="-127"/>
              </a:rPr>
              <a:t>0</a:t>
            </a:r>
            <a:r>
              <a:rPr lang="ko-KR" altLang="en-US" sz="1600" dirty="0" smtClean="0">
                <a:latin typeface="HY강B" pitchFamily="18" charset="-127"/>
                <a:ea typeface="HY강B" pitchFamily="18" charset="-127"/>
              </a:rPr>
              <a:t>점 조정 버튼을 눌러서 </a:t>
            </a:r>
            <a:r>
              <a:rPr lang="en-US" altLang="ko-KR" sz="1600" dirty="0" smtClean="0">
                <a:latin typeface="HY강B" pitchFamily="18" charset="-127"/>
                <a:ea typeface="HY강B" pitchFamily="18" charset="-127"/>
              </a:rPr>
              <a:t>0</a:t>
            </a:r>
            <a:r>
              <a:rPr lang="ko-KR" altLang="en-US" sz="1600" dirty="0" smtClean="0">
                <a:latin typeface="HY강B" pitchFamily="18" charset="-127"/>
                <a:ea typeface="HY강B" pitchFamily="18" charset="-127"/>
              </a:rPr>
              <a:t>이 되거나</a:t>
            </a:r>
            <a:r>
              <a:rPr lang="en-US" altLang="ko-KR" sz="1600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1600" dirty="0" smtClean="0">
                <a:latin typeface="HY강B" pitchFamily="18" charset="-127"/>
                <a:ea typeface="HY강B" pitchFamily="18" charset="-127"/>
              </a:rPr>
              <a:t>0</a:t>
            </a:r>
            <a:r>
              <a:rPr lang="ko-KR" altLang="en-US" sz="1600" dirty="0" smtClean="0">
                <a:latin typeface="HY강B" pitchFamily="18" charset="-127"/>
                <a:ea typeface="HY강B" pitchFamily="18" charset="-127"/>
              </a:rPr>
              <a:t>에 아주 가까운 값이 되도록 해줍니다</a:t>
            </a:r>
            <a:r>
              <a:rPr lang="en-US" altLang="ko-KR" sz="1600" dirty="0" smtClean="0">
                <a:latin typeface="HY강B" pitchFamily="18" charset="-127"/>
                <a:ea typeface="HY강B" pitchFamily="18" charset="-127"/>
              </a:rPr>
              <a:t>.</a:t>
            </a:r>
          </a:p>
        </p:txBody>
      </p:sp>
      <p:sp>
        <p:nvSpPr>
          <p:cNvPr id="4" name="제목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ko-KR" altLang="en-US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나무B" pitchFamily="18" charset="-127"/>
                <a:ea typeface="HY나무B" pitchFamily="18" charset="-127"/>
              </a:rPr>
              <a:t>솔</a:t>
            </a:r>
            <a:r>
              <a:rPr lang="ko-KR" alt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나무B" pitchFamily="18" charset="-127"/>
                <a:ea typeface="HY나무B" pitchFamily="18" charset="-127"/>
              </a:rPr>
              <a:t>레노이드</a:t>
            </a:r>
            <a:r>
              <a:rPr lang="ko-KR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나무B" pitchFamily="18" charset="-127"/>
                <a:ea typeface="HY나무B" pitchFamily="18" charset="-127"/>
              </a:rPr>
              <a:t> 내부의 자기장 측정</a:t>
            </a:r>
            <a:endParaRPr lang="ko-KR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나무B" pitchFamily="18" charset="-127"/>
              <a:ea typeface="HY나무B" pitchFamily="18" charset="-127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467544" y="18864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Y나무B" pitchFamily="18" charset="-127"/>
                <a:ea typeface="HY나무B" pitchFamily="18" charset="-127"/>
                <a:cs typeface="Times New Roman" pitchFamily="18" charset="0"/>
              </a:rPr>
              <a:t>전</a:t>
            </a:r>
            <a:r>
              <a:rPr kumimoji="0" lang="ko-KR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Y나무B" pitchFamily="18" charset="-127"/>
                <a:ea typeface="HY나무B" pitchFamily="18" charset="-127"/>
                <a:cs typeface="Times New Roman" pitchFamily="18" charset="0"/>
              </a:rPr>
              <a:t>하의 </a:t>
            </a:r>
            <a:r>
              <a:rPr kumimoji="0" lang="ko-KR" alt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Y나무B" pitchFamily="18" charset="-127"/>
                <a:ea typeface="HY나무B" pitchFamily="18" charset="-127"/>
                <a:cs typeface="Times New Roman" pitchFamily="18" charset="0"/>
              </a:rPr>
              <a:t>비전하</a:t>
            </a:r>
            <a:r>
              <a:rPr kumimoji="0" lang="ko-KR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Y나무B" pitchFamily="18" charset="-127"/>
                <a:ea typeface="HY나무B" pitchFamily="18" charset="-127"/>
                <a:cs typeface="Times New Roman" pitchFamily="18" charset="0"/>
              </a:rPr>
              <a:t> 측정</a:t>
            </a:r>
            <a:endParaRPr kumimoji="0" lang="ko-KR" alt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Y나무B" pitchFamily="18" charset="-127"/>
              <a:ea typeface="HY나무B" pitchFamily="18" charset="-127"/>
              <a:cs typeface="Times New Roman" pitchFamily="18" charset="0"/>
            </a:endParaRPr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>
            <a:normAutofit/>
          </a:bodyPr>
          <a:lstStyle/>
          <a:p>
            <a:r>
              <a:rPr lang="ko-KR" altLang="en-US" sz="2000" dirty="0" smtClean="0">
                <a:latin typeface="HY강B" pitchFamily="18" charset="-127"/>
                <a:ea typeface="HY강B" pitchFamily="18" charset="-127"/>
              </a:rPr>
              <a:t>비전하란</a:t>
            </a:r>
            <a:r>
              <a:rPr lang="en-US" altLang="ko-KR" sz="2000" dirty="0" smtClean="0">
                <a:latin typeface="HY강B" pitchFamily="18" charset="-127"/>
                <a:ea typeface="HY강B" pitchFamily="18" charset="-127"/>
              </a:rPr>
              <a:t>?</a:t>
            </a:r>
          </a:p>
          <a:p>
            <a:pPr lvl="1"/>
            <a:r>
              <a:rPr lang="ko-KR" altLang="en-US" sz="1600" dirty="0" smtClean="0">
                <a:latin typeface="HY강B" pitchFamily="18" charset="-127"/>
                <a:ea typeface="HY강B" pitchFamily="18" charset="-127"/>
              </a:rPr>
              <a:t>전자의 전하에 대한 질량의 비율</a:t>
            </a:r>
            <a:r>
              <a:rPr lang="en-US" altLang="ko-KR" sz="1600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1600" dirty="0" smtClean="0">
                <a:latin typeface="HY강B" pitchFamily="18" charset="-127"/>
                <a:ea typeface="HY강B" pitchFamily="18" charset="-127"/>
              </a:rPr>
              <a:t>즉 </a:t>
            </a:r>
            <a:r>
              <a:rPr lang="en-US" altLang="ko-KR" sz="1600" dirty="0" smtClean="0">
                <a:latin typeface="HY강B" pitchFamily="18" charset="-127"/>
                <a:ea typeface="HY강B" pitchFamily="18" charset="-127"/>
              </a:rPr>
              <a:t>e/m=1.758803 x 10</a:t>
            </a:r>
            <a:r>
              <a:rPr lang="en-US" altLang="ko-KR" sz="1600" baseline="30000" dirty="0" smtClean="0">
                <a:latin typeface="HY강B" pitchFamily="18" charset="-127"/>
                <a:ea typeface="HY강B" pitchFamily="18" charset="-127"/>
              </a:rPr>
              <a:t>11</a:t>
            </a:r>
            <a:r>
              <a:rPr lang="en-US" altLang="ko-KR" sz="1600" dirty="0" smtClean="0">
                <a:latin typeface="HY강B" pitchFamily="18" charset="-127"/>
                <a:ea typeface="HY강B" pitchFamily="18" charset="-127"/>
              </a:rPr>
              <a:t>C/kg</a:t>
            </a:r>
          </a:p>
          <a:p>
            <a:pPr lvl="1"/>
            <a:endParaRPr lang="en-US" altLang="ko-KR" sz="1600" dirty="0" smtClean="0">
              <a:latin typeface="HY강B" pitchFamily="18" charset="-127"/>
              <a:ea typeface="HY강B" pitchFamily="18" charset="-127"/>
            </a:endParaRPr>
          </a:p>
          <a:p>
            <a:r>
              <a:rPr lang="ko-KR" altLang="en-US" sz="2000" dirty="0" smtClean="0">
                <a:latin typeface="HY강B" pitchFamily="18" charset="-127"/>
                <a:ea typeface="HY강B" pitchFamily="18" charset="-127"/>
              </a:rPr>
              <a:t>왜 측정해야 하는가요</a:t>
            </a:r>
            <a:r>
              <a:rPr lang="en-US" altLang="ko-KR" sz="2000" dirty="0" smtClean="0">
                <a:latin typeface="HY강B" pitchFamily="18" charset="-127"/>
                <a:ea typeface="HY강B" pitchFamily="18" charset="-127"/>
              </a:rPr>
              <a:t>?</a:t>
            </a:r>
          </a:p>
          <a:p>
            <a:pPr lvl="1"/>
            <a:r>
              <a:rPr lang="ko-KR" altLang="en-US" sz="1600" dirty="0" smtClean="0">
                <a:latin typeface="HY강B" pitchFamily="18" charset="-127"/>
                <a:ea typeface="HY강B" pitchFamily="18" charset="-127"/>
              </a:rPr>
              <a:t>전자의 질량을 직접 측정하는 것은 불가능</a:t>
            </a:r>
            <a:endParaRPr lang="en-US" altLang="ko-KR" sz="1600" dirty="0" smtClean="0">
              <a:latin typeface="HY강B" pitchFamily="18" charset="-127"/>
              <a:ea typeface="HY강B" pitchFamily="18" charset="-127"/>
            </a:endParaRPr>
          </a:p>
          <a:p>
            <a:pPr lvl="1"/>
            <a:r>
              <a:rPr lang="ko-KR" altLang="en-US" sz="1600" dirty="0" smtClean="0">
                <a:latin typeface="HY강B" pitchFamily="18" charset="-127"/>
                <a:ea typeface="HY강B" pitchFamily="18" charset="-127"/>
              </a:rPr>
              <a:t>전자의 질량 </a:t>
            </a:r>
            <a:r>
              <a:rPr lang="en-US" altLang="ko-KR" sz="1600" dirty="0" smtClean="0"/>
              <a:t>9.107×10</a:t>
            </a:r>
            <a:r>
              <a:rPr lang="en-US" altLang="ko-KR" sz="1600" baseline="30000" dirty="0" smtClean="0"/>
              <a:t>-31</a:t>
            </a:r>
            <a:r>
              <a:rPr lang="en-US" altLang="ko-KR" sz="1600" dirty="0" smtClean="0"/>
              <a:t> kg</a:t>
            </a:r>
            <a:endParaRPr lang="en-US" altLang="ko-KR" sz="1600" baseline="30000" dirty="0" smtClean="0"/>
          </a:p>
          <a:p>
            <a:pPr lvl="1"/>
            <a:r>
              <a:rPr lang="ko-KR" altLang="en-US" sz="1600" dirty="0" err="1" smtClean="0">
                <a:latin typeface="HY강B" pitchFamily="18" charset="-127"/>
                <a:ea typeface="HY강B" pitchFamily="18" charset="-127"/>
              </a:rPr>
              <a:t>비전하를</a:t>
            </a:r>
            <a:r>
              <a:rPr lang="ko-KR" altLang="en-US" sz="1600" dirty="0" smtClean="0">
                <a:latin typeface="HY강B" pitchFamily="18" charset="-127"/>
                <a:ea typeface="HY강B" pitchFamily="18" charset="-127"/>
              </a:rPr>
              <a:t> 먼저 측정한 후에</a:t>
            </a:r>
            <a:r>
              <a:rPr lang="en-US" altLang="ko-KR" sz="1600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1600" dirty="0" err="1" smtClean="0">
                <a:latin typeface="HY강B" pitchFamily="18" charset="-127"/>
                <a:ea typeface="HY강B" pitchFamily="18" charset="-127"/>
              </a:rPr>
              <a:t>전하량을</a:t>
            </a:r>
            <a:r>
              <a:rPr lang="ko-KR" altLang="en-US" sz="1600" dirty="0" smtClean="0">
                <a:latin typeface="HY강B" pitchFamily="18" charset="-127"/>
                <a:ea typeface="HY강B" pitchFamily="18" charset="-127"/>
              </a:rPr>
              <a:t> 측정함으로써</a:t>
            </a:r>
            <a:r>
              <a:rPr lang="en-US" altLang="ko-KR" sz="1600" dirty="0" smtClean="0">
                <a:latin typeface="HY강B" pitchFamily="18" charset="-127"/>
                <a:ea typeface="HY강B" pitchFamily="18" charset="-127"/>
              </a:rPr>
              <a:t/>
            </a:r>
            <a:br>
              <a:rPr lang="en-US" altLang="ko-KR" sz="1600" dirty="0" smtClean="0">
                <a:latin typeface="HY강B" pitchFamily="18" charset="-127"/>
                <a:ea typeface="HY강B" pitchFamily="18" charset="-127"/>
              </a:rPr>
            </a:br>
            <a:r>
              <a:rPr lang="ko-KR" altLang="en-US" sz="1600" dirty="0" smtClean="0">
                <a:latin typeface="HY강B" pitchFamily="18" charset="-127"/>
                <a:ea typeface="HY강B" pitchFamily="18" charset="-127"/>
              </a:rPr>
              <a:t>전자의 질량을 측정할 수 있게 됨</a:t>
            </a:r>
            <a:r>
              <a:rPr lang="en-US" altLang="ko-KR" sz="1600" dirty="0" smtClean="0">
                <a:latin typeface="HY강B" pitchFamily="18" charset="-127"/>
                <a:ea typeface="HY강B" pitchFamily="18" charset="-127"/>
              </a:rPr>
              <a:t>!</a:t>
            </a:r>
          </a:p>
          <a:p>
            <a:pPr lvl="1"/>
            <a:endParaRPr lang="en-US" altLang="ko-KR" sz="1600" dirty="0" smtClean="0">
              <a:latin typeface="HY강B" pitchFamily="18" charset="-127"/>
              <a:ea typeface="HY강B" pitchFamily="18" charset="-127"/>
            </a:endParaRPr>
          </a:p>
          <a:p>
            <a:r>
              <a:rPr lang="ko-KR" altLang="en-US" sz="2000" dirty="0" err="1" smtClean="0">
                <a:latin typeface="HY강B" pitchFamily="18" charset="-127"/>
                <a:ea typeface="HY강B" pitchFamily="18" charset="-127"/>
              </a:rPr>
              <a:t>초간단한</a:t>
            </a:r>
            <a:r>
              <a:rPr lang="ko-KR" altLang="en-US" sz="2000" dirty="0" smtClean="0">
                <a:latin typeface="HY강B" pitchFamily="18" charset="-127"/>
                <a:ea typeface="HY강B" pitchFamily="18" charset="-127"/>
              </a:rPr>
              <a:t> 원리</a:t>
            </a:r>
            <a:endParaRPr lang="en-US" altLang="ko-KR" sz="2000" dirty="0" smtClean="0">
              <a:latin typeface="HY강B" pitchFamily="18" charset="-127"/>
              <a:ea typeface="HY강B" pitchFamily="18" charset="-127"/>
            </a:endParaRPr>
          </a:p>
          <a:p>
            <a:pPr lvl="1"/>
            <a:r>
              <a:rPr lang="ko-KR" altLang="en-US" sz="1600" dirty="0" smtClean="0">
                <a:latin typeface="HY강B" pitchFamily="18" charset="-127"/>
                <a:ea typeface="HY강B" pitchFamily="18" charset="-127"/>
              </a:rPr>
              <a:t>반지름이 </a:t>
            </a:r>
            <a:r>
              <a:rPr lang="en-US" altLang="ko-KR" sz="1600" dirty="0" smtClean="0">
                <a:latin typeface="HY강B" pitchFamily="18" charset="-127"/>
                <a:ea typeface="HY강B" pitchFamily="18" charset="-127"/>
              </a:rPr>
              <a:t>R</a:t>
            </a:r>
            <a:r>
              <a:rPr lang="ko-KR" altLang="en-US" sz="1600" dirty="0" smtClean="0">
                <a:latin typeface="HY강B" pitchFamily="18" charset="-127"/>
                <a:ea typeface="HY강B" pitchFamily="18" charset="-127"/>
              </a:rPr>
              <a:t>이고 </a:t>
            </a:r>
            <a:r>
              <a:rPr lang="en-US" altLang="ko-KR" sz="1600" dirty="0" smtClean="0">
                <a:latin typeface="HY강B" pitchFamily="18" charset="-127"/>
                <a:ea typeface="HY강B" pitchFamily="18" charset="-127"/>
              </a:rPr>
              <a:t>N</a:t>
            </a:r>
            <a:r>
              <a:rPr lang="ko-KR" altLang="en-US" sz="1600" dirty="0" smtClean="0">
                <a:latin typeface="HY강B" pitchFamily="18" charset="-127"/>
                <a:ea typeface="HY강B" pitchFamily="18" charset="-127"/>
              </a:rPr>
              <a:t>회 감은 원형 코일 두 개를 거리 </a:t>
            </a:r>
            <a:r>
              <a:rPr lang="en-US" altLang="ko-KR" sz="1600" dirty="0" smtClean="0">
                <a:latin typeface="HY강B" pitchFamily="18" charset="-127"/>
                <a:ea typeface="HY강B" pitchFamily="18" charset="-127"/>
              </a:rPr>
              <a:t>L</a:t>
            </a:r>
            <a:r>
              <a:rPr lang="ko-KR" altLang="en-US" sz="1600" dirty="0" smtClean="0">
                <a:latin typeface="HY강B" pitchFamily="18" charset="-127"/>
                <a:ea typeface="HY강B" pitchFamily="18" charset="-127"/>
              </a:rPr>
              <a:t>만큼 배열하면</a:t>
            </a:r>
            <a:r>
              <a:rPr lang="en-US" altLang="ko-KR" sz="1600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1600" dirty="0" smtClean="0">
                <a:latin typeface="HY강B" pitchFamily="18" charset="-127"/>
                <a:ea typeface="HY강B" pitchFamily="18" charset="-127"/>
              </a:rPr>
              <a:t>그리고</a:t>
            </a:r>
            <a:r>
              <a:rPr lang="en-US" altLang="ko-KR" sz="1600" dirty="0" smtClean="0">
                <a:latin typeface="HY강B" pitchFamily="18" charset="-127"/>
                <a:ea typeface="HY강B" pitchFamily="18" charset="-127"/>
              </a:rPr>
              <a:t/>
            </a:r>
            <a:br>
              <a:rPr lang="en-US" altLang="ko-KR" sz="1600" dirty="0" smtClean="0">
                <a:latin typeface="HY강B" pitchFamily="18" charset="-127"/>
                <a:ea typeface="HY강B" pitchFamily="18" charset="-127"/>
              </a:rPr>
            </a:br>
            <a:r>
              <a:rPr lang="en-US" altLang="ko-KR" sz="1600" dirty="0" smtClean="0">
                <a:latin typeface="HY강B" pitchFamily="18" charset="-127"/>
                <a:ea typeface="HY강B" pitchFamily="18" charset="-127"/>
              </a:rPr>
              <a:t/>
            </a:r>
            <a:br>
              <a:rPr lang="en-US" altLang="ko-KR" sz="1600" dirty="0" smtClean="0">
                <a:latin typeface="HY강B" pitchFamily="18" charset="-127"/>
                <a:ea typeface="HY강B" pitchFamily="18" charset="-127"/>
              </a:rPr>
            </a:br>
            <a:r>
              <a:rPr lang="en-US" altLang="ko-KR" sz="1600" dirty="0" smtClean="0">
                <a:latin typeface="HY강B" pitchFamily="18" charset="-127"/>
                <a:ea typeface="HY강B" pitchFamily="18" charset="-127"/>
              </a:rPr>
              <a:t>L=R</a:t>
            </a:r>
            <a:r>
              <a:rPr lang="ko-KR" altLang="en-US" sz="1600" dirty="0" smtClean="0">
                <a:latin typeface="HY강B" pitchFamily="18" charset="-127"/>
                <a:ea typeface="HY강B" pitchFamily="18" charset="-127"/>
              </a:rPr>
              <a:t>일 경우에 그 코일 사이의 중간 지점에서는</a:t>
            </a:r>
            <a:endParaRPr lang="en-US" altLang="ko-KR" sz="1600" dirty="0" smtClean="0">
              <a:latin typeface="HY강B" pitchFamily="18" charset="-127"/>
              <a:ea typeface="HY강B" pitchFamily="18" charset="-127"/>
            </a:endParaRPr>
          </a:p>
          <a:p>
            <a:pPr lvl="1"/>
            <a:endParaRPr lang="en-US" altLang="ko-KR" sz="1600" dirty="0" smtClean="0">
              <a:latin typeface="HY강B" pitchFamily="18" charset="-127"/>
              <a:ea typeface="HY강B" pitchFamily="18" charset="-127"/>
            </a:endParaRPr>
          </a:p>
          <a:p>
            <a:pPr lvl="1"/>
            <a:endParaRPr lang="en-US" altLang="ko-KR" sz="1600" dirty="0" smtClean="0">
              <a:latin typeface="HY강B" pitchFamily="18" charset="-127"/>
              <a:ea typeface="HY강B" pitchFamily="18" charset="-127"/>
            </a:endParaRPr>
          </a:p>
          <a:p>
            <a:pPr lvl="1"/>
            <a:r>
              <a:rPr lang="ko-KR" altLang="en-US" sz="1600" dirty="0" smtClean="0">
                <a:latin typeface="HY강B" pitchFamily="18" charset="-127"/>
                <a:ea typeface="HY강B" pitchFamily="18" charset="-127"/>
              </a:rPr>
              <a:t>자기장 하에 놓인 전자의 비전하는                                 즉</a:t>
            </a:r>
            <a:r>
              <a:rPr lang="en-US" altLang="ko-KR" sz="1600" dirty="0" smtClean="0">
                <a:latin typeface="HY강B" pitchFamily="18" charset="-127"/>
                <a:ea typeface="HY강B" pitchFamily="18" charset="-127"/>
              </a:rPr>
              <a:t>,</a:t>
            </a:r>
          </a:p>
        </p:txBody>
      </p:sp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5546725" y="4721225"/>
          <a:ext cx="1152525" cy="652463"/>
        </p:xfrm>
        <a:graphic>
          <a:graphicData uri="http://schemas.openxmlformats.org/presentationml/2006/ole">
            <p:oleObj spid="_x0000_s45058" name="수식" r:id="rId3" imgW="736560" imgH="419040" progId="Equation.3">
              <p:embed/>
            </p:oleObj>
          </a:graphicData>
        </a:graphic>
      </p:graphicFrame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4509616" y="5517232"/>
          <a:ext cx="2006600" cy="671512"/>
        </p:xfrm>
        <a:graphic>
          <a:graphicData uri="http://schemas.openxmlformats.org/presentationml/2006/ole">
            <p:oleObj spid="_x0000_s45059" name="수식" r:id="rId4" imgW="1282680" imgH="431640" progId="Equation.3">
              <p:embed/>
            </p:oleObj>
          </a:graphicData>
        </a:graphic>
      </p:graphicFrame>
      <p:graphicFrame>
        <p:nvGraphicFramePr>
          <p:cNvPr id="45062" name="Object 6"/>
          <p:cNvGraphicFramePr>
            <a:graphicFrameLocks noChangeAspect="1"/>
          </p:cNvGraphicFramePr>
          <p:nvPr/>
        </p:nvGraphicFramePr>
        <p:xfrm>
          <a:off x="6919664" y="5505474"/>
          <a:ext cx="1828800" cy="731838"/>
        </p:xfrm>
        <a:graphic>
          <a:graphicData uri="http://schemas.openxmlformats.org/presentationml/2006/ole">
            <p:oleObj spid="_x0000_s45062" name="수식" r:id="rId5" imgW="1168200" imgH="46980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2534</TotalTime>
  <Words>219</Words>
  <Application>Microsoft Office PowerPoint</Application>
  <PresentationFormat>화면 슬라이드 쇼(4:3)</PresentationFormat>
  <Paragraphs>76</Paragraphs>
  <Slides>7</Slides>
  <Notes>0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7</vt:i4>
      </vt:variant>
    </vt:vector>
  </HeadingPairs>
  <TitlesOfParts>
    <vt:vector size="10" baseType="lpstr">
      <vt:lpstr>Office 테마</vt:lpstr>
      <vt:lpstr>Microsoft Equation 3.0</vt:lpstr>
      <vt:lpstr>수식</vt:lpstr>
      <vt:lpstr>솔레노이드 내부의 자기장 측정 전하의 비전하 측정</vt:lpstr>
      <vt:lpstr>솔레노이드 내부의 자기장 측정</vt:lpstr>
      <vt:lpstr>솔레노이드 내부의 자기장 측정</vt:lpstr>
      <vt:lpstr>솔레노이드 내부의 자기장 측정</vt:lpstr>
      <vt:lpstr>솔레노이드 내부의 자기장 측정</vt:lpstr>
      <vt:lpstr>솔레노이드 내부의 자기장 측정</vt:lpstr>
      <vt:lpstr>슬라이드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 spin Resonance</dc:title>
  <dc:creator>Jaewon</dc:creator>
  <cp:lastModifiedBy>auney</cp:lastModifiedBy>
  <cp:revision>258</cp:revision>
  <dcterms:created xsi:type="dcterms:W3CDTF">2011-05-18T09:48:19Z</dcterms:created>
  <dcterms:modified xsi:type="dcterms:W3CDTF">2011-10-12T15:15:42Z</dcterms:modified>
</cp:coreProperties>
</file>